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xlsm" ContentType="application/vnd.ms-excel.sheet.macroEnabled.12"/>
  <Default Extension="xlsx" ContentType="application/vnd.openxmlformats-officedocument.spreadsheetml.sheet"/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63"/>
  </p:handoutMasterIdLst>
  <p:sldIdLst>
    <p:sldId id="256" r:id="rId3"/>
    <p:sldId id="489" r:id="rId5"/>
    <p:sldId id="432" r:id="rId6"/>
    <p:sldId id="431" r:id="rId7"/>
    <p:sldId id="433" r:id="rId8"/>
    <p:sldId id="348" r:id="rId9"/>
    <p:sldId id="338" r:id="rId10"/>
    <p:sldId id="340" r:id="rId11"/>
    <p:sldId id="355" r:id="rId12"/>
    <p:sldId id="356" r:id="rId13"/>
    <p:sldId id="357" r:id="rId14"/>
    <p:sldId id="287" r:id="rId15"/>
    <p:sldId id="259" r:id="rId16"/>
    <p:sldId id="260" r:id="rId17"/>
    <p:sldId id="261" r:id="rId18"/>
    <p:sldId id="262" r:id="rId19"/>
    <p:sldId id="263" r:id="rId20"/>
    <p:sldId id="264" r:id="rId21"/>
    <p:sldId id="387" r:id="rId22"/>
    <p:sldId id="307" r:id="rId23"/>
    <p:sldId id="308" r:id="rId24"/>
    <p:sldId id="309" r:id="rId25"/>
    <p:sldId id="364" r:id="rId26"/>
    <p:sldId id="365" r:id="rId27"/>
    <p:sldId id="265" r:id="rId28"/>
    <p:sldId id="266" r:id="rId29"/>
    <p:sldId id="267" r:id="rId30"/>
    <p:sldId id="269" r:id="rId31"/>
    <p:sldId id="388" r:id="rId32"/>
    <p:sldId id="279" r:id="rId33"/>
    <p:sldId id="316" r:id="rId34"/>
    <p:sldId id="317" r:id="rId35"/>
    <p:sldId id="361" r:id="rId36"/>
    <p:sldId id="349" r:id="rId37"/>
    <p:sldId id="389" r:id="rId38"/>
    <p:sldId id="311" r:id="rId39"/>
    <p:sldId id="334" r:id="rId40"/>
    <p:sldId id="341" r:id="rId41"/>
    <p:sldId id="318" r:id="rId42"/>
    <p:sldId id="319" r:id="rId43"/>
    <p:sldId id="312" r:id="rId44"/>
    <p:sldId id="320" r:id="rId45"/>
    <p:sldId id="314" r:id="rId46"/>
    <p:sldId id="313" r:id="rId47"/>
    <p:sldId id="390" r:id="rId48"/>
    <p:sldId id="370" r:id="rId49"/>
    <p:sldId id="371" r:id="rId50"/>
    <p:sldId id="372" r:id="rId51"/>
    <p:sldId id="373" r:id="rId52"/>
    <p:sldId id="374" r:id="rId53"/>
    <p:sldId id="375" r:id="rId54"/>
    <p:sldId id="376" r:id="rId55"/>
    <p:sldId id="377" r:id="rId56"/>
    <p:sldId id="378" r:id="rId57"/>
    <p:sldId id="379" r:id="rId58"/>
    <p:sldId id="380" r:id="rId59"/>
    <p:sldId id="381" r:id="rId60"/>
    <p:sldId id="382" r:id="rId61"/>
    <p:sldId id="391" r:id="rId62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1" userDrawn="1">
          <p15:clr>
            <a:srgbClr val="A4A3A4"/>
          </p15:clr>
        </p15:guide>
        <p15:guide id="2" pos="29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bw" frameSlides="1"/>
  <p:clrMru>
    <a:srgbClr val="B2B2B2"/>
    <a:srgbClr val="FF9966"/>
    <a:srgbClr val="F4F3EB"/>
    <a:srgbClr val="F0EEEB"/>
    <a:srgbClr val="00A000"/>
    <a:srgbClr val="A40508"/>
    <a:srgbClr val="A50021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9"/>
    <p:restoredTop sz="94717"/>
  </p:normalViewPr>
  <p:slideViewPr>
    <p:cSldViewPr showGuides="1">
      <p:cViewPr varScale="1">
        <p:scale>
          <a:sx n="107" d="100"/>
          <a:sy n="107" d="100"/>
        </p:scale>
        <p:origin x="1760" y="128"/>
      </p:cViewPr>
      <p:guideLst>
        <p:guide orient="horz" pos="2131"/>
        <p:guide pos="290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65536" y="13457817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6" Type="http://schemas.openxmlformats.org/officeDocument/2006/relationships/tableStyles" Target="tableStyles.xml"/><Relationship Id="rId65" Type="http://schemas.openxmlformats.org/officeDocument/2006/relationships/viewProps" Target="viewProps.xml"/><Relationship Id="rId64" Type="http://schemas.openxmlformats.org/officeDocument/2006/relationships/presProps" Target="presProps.xml"/><Relationship Id="rId63" Type="http://schemas.openxmlformats.org/officeDocument/2006/relationships/handoutMaster" Target="handoutMasters/handoutMaster1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m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790123456790123"/>
          <c:y val="0.0351758793969849"/>
          <c:w val="0.698765432098765"/>
          <c:h val="0.829145728643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Unstructured</c:v>
                </c:pt>
              </c:strCache>
            </c:strRef>
          </c:tx>
          <c:spPr>
            <a:solidFill>
              <a:srgbClr val="139CB7"/>
            </a:solidFill>
            <a:ln w="11669">
              <a:solidFill>
                <a:srgbClr val="000000"/>
              </a:solidFill>
              <a:prstDash val="solid"/>
            </a:ln>
          </c:spPr>
          <c:invertIfNegative val="0"/>
          <c:dLbls>
            <c:delete val="1"/>
          </c:dLbls>
          <c:cat>
            <c:strRef>
              <c:f>Sheet1!$B$1:$C$1</c:f>
              <c:strCache>
                <c:ptCount val="2"/>
                <c:pt idx="0">
                  <c:v>Data volume</c:v>
                </c:pt>
                <c:pt idx="1">
                  <c:v>Market Cap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3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Structured</c:v>
                </c:pt>
              </c:strCache>
            </c:strRef>
          </c:tx>
          <c:spPr>
            <a:solidFill>
              <a:srgbClr val="233337"/>
            </a:solidFill>
            <a:ln w="11669">
              <a:solidFill>
                <a:srgbClr val="000000"/>
              </a:solidFill>
              <a:prstDash val="solid"/>
            </a:ln>
          </c:spPr>
          <c:invertIfNegative val="0"/>
          <c:dLbls>
            <c:delete val="1"/>
          </c:dLbls>
          <c:cat>
            <c:strRef>
              <c:f>Sheet1!$B$1:$C$1</c:f>
              <c:strCache>
                <c:ptCount val="2"/>
                <c:pt idx="0">
                  <c:v>Data volume</c:v>
                </c:pt>
                <c:pt idx="1">
                  <c:v>Market Cap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20</c:v>
                </c:pt>
                <c:pt idx="1">
                  <c:v>100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4377320"/>
        <c:axId val="2114380728"/>
      </c:barChart>
      <c:catAx>
        <c:axId val="21143773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2918" cap="flat" cmpd="sng" algn="ctr">
            <a:solidFill>
              <a:srgbClr val="000000"/>
            </a:solidFill>
            <a:prstDash val="solid"/>
            <a:round/>
          </a:ln>
        </c:spPr>
        <c:txPr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rgbClr val="000000"/>
                </a:solidFill>
                <a:latin typeface="Tahoma" panose="020B0604030504040204"/>
                <a:ea typeface="Tahoma" panose="020B0604030504040204"/>
                <a:cs typeface="Tahoma" panose="020B0604030504040204"/>
              </a:defRPr>
            </a:pPr>
          </a:p>
        </c:txPr>
        <c:crossAx val="2114380728"/>
        <c:crosses val="autoZero"/>
        <c:auto val="1"/>
        <c:lblAlgn val="ctr"/>
        <c:lblOffset val="100"/>
        <c:tickLblSkip val="1"/>
        <c:noMultiLvlLbl val="0"/>
      </c:catAx>
      <c:valAx>
        <c:axId val="2114380728"/>
        <c:scaling>
          <c:orientation val="minMax"/>
          <c:max val="250"/>
        </c:scaling>
        <c:delete val="0"/>
        <c:axPos val="l"/>
        <c:majorGridlines>
          <c:spPr>
            <a:ln w="2918" cap="flat" cmpd="sng" algn="ctr">
              <a:solidFill>
                <a:srgbClr val="000000"/>
              </a:solidFill>
              <a:prstDash val="solid"/>
              <a:round/>
            </a:ln>
          </c:spPr>
        </c:majorGridlines>
        <c:numFmt formatCode="General" sourceLinked="1"/>
        <c:majorTickMark val="out"/>
        <c:minorTickMark val="none"/>
        <c:tickLblPos val="nextTo"/>
        <c:spPr>
          <a:ln w="2918" cap="flat" cmpd="sng" algn="ctr">
            <a:solidFill>
              <a:srgbClr val="000000"/>
            </a:solidFill>
            <a:prstDash val="solid"/>
            <a:round/>
          </a:ln>
        </c:spPr>
        <c:txPr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rgbClr val="000000"/>
                </a:solidFill>
                <a:latin typeface="Tahoma" panose="020B0604030504040204"/>
                <a:ea typeface="Tahoma" panose="020B0604030504040204"/>
                <a:cs typeface="Tahoma" panose="020B0604030504040204"/>
              </a:defRPr>
            </a:pPr>
          </a:p>
        </c:txPr>
        <c:crossAx val="2114377320"/>
        <c:crosses val="autoZero"/>
        <c:crossBetween val="between"/>
        <c:majorUnit val="50"/>
      </c:valAx>
      <c:spPr>
        <a:noFill/>
        <a:ln w="12700">
          <a:solidFill>
            <a:srgbClr val="000000"/>
          </a:solidFill>
          <a:prstDash val="solid"/>
        </a:ln>
        <a:effectLst/>
      </c:spPr>
    </c:plotArea>
    <c:legend>
      <c:legendPos val="r"/>
      <c:layout>
        <c:manualLayout>
          <c:xMode val="edge"/>
          <c:yMode val="edge"/>
          <c:x val="0.797530896386296"/>
          <c:y val="0.432160755546582"/>
          <c:w val="0.192592558794389"/>
          <c:h val="0.135678488906836"/>
        </c:manualLayout>
      </c:layout>
      <c:overlay val="0"/>
      <c:spPr>
        <a:noFill/>
        <a:ln w="2918">
          <a:solidFill>
            <a:srgbClr val="000000"/>
          </a:solidFill>
          <a:prstDash val="solid"/>
        </a:ln>
      </c:spPr>
      <c:txPr>
        <a:bodyPr rot="0" spcFirstLastPara="0" vertOverflow="ellipsis" vert="horz" wrap="square" anchor="ctr" anchorCtr="1"/>
        <a:lstStyle/>
        <a:p>
          <a:pPr>
            <a:defRPr lang="zh-CN" sz="1400" b="1" i="0" u="none" strike="noStrike" kern="1200" baseline="0">
              <a:solidFill>
                <a:srgbClr val="000000"/>
              </a:solidFill>
              <a:latin typeface="Tahoma" panose="020B0604030504040204"/>
              <a:ea typeface="Tahoma" panose="020B0604030504040204"/>
              <a:cs typeface="Tahoma" panose="020B0604030504040204"/>
            </a:defRPr>
          </a:pPr>
        </a:p>
      </c:tx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 lang="zh-CN" sz="850" b="1" i="0" u="none" strike="noStrike" baseline="0">
          <a:solidFill>
            <a:srgbClr val="000000"/>
          </a:solidFill>
          <a:latin typeface="Tahoma" panose="020B0604030504040204"/>
          <a:ea typeface="Tahoma" panose="020B0604030504040204"/>
          <a:cs typeface="Tahoma" panose="020B0604030504040204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790123456790123"/>
          <c:y val="0.0351758793969849"/>
          <c:w val="0.698765432098765"/>
          <c:h val="0.8291457286432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Unstructured</c:v>
                </c:pt>
              </c:strCache>
            </c:strRef>
          </c:tx>
          <c:spPr>
            <a:solidFill>
              <a:srgbClr val="139CB7"/>
            </a:solidFill>
            <a:ln w="11669">
              <a:solidFill>
                <a:srgbClr val="000000"/>
              </a:solidFill>
              <a:prstDash val="solid"/>
            </a:ln>
          </c:spPr>
          <c:invertIfNegative val="0"/>
          <c:dLbls>
            <c:delete val="1"/>
          </c:dLbls>
          <c:cat>
            <c:strRef>
              <c:f>Sheet1!$B$1:$C$1</c:f>
              <c:strCache>
                <c:ptCount val="2"/>
                <c:pt idx="0">
                  <c:v>Data volume</c:v>
                </c:pt>
                <c:pt idx="1">
                  <c:v>Market Cap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180</c:v>
                </c:pt>
                <c:pt idx="1">
                  <c:v>230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Structured</c:v>
                </c:pt>
              </c:strCache>
            </c:strRef>
          </c:tx>
          <c:spPr>
            <a:solidFill>
              <a:srgbClr val="233337"/>
            </a:solidFill>
            <a:ln w="11669">
              <a:solidFill>
                <a:srgbClr val="000000"/>
              </a:solidFill>
              <a:prstDash val="solid"/>
            </a:ln>
          </c:spPr>
          <c:invertIfNegative val="0"/>
          <c:dLbls>
            <c:delete val="1"/>
          </c:dLbls>
          <c:cat>
            <c:strRef>
              <c:f>Sheet1!$B$1:$C$1</c:f>
              <c:strCache>
                <c:ptCount val="2"/>
                <c:pt idx="0">
                  <c:v>Data volume</c:v>
                </c:pt>
                <c:pt idx="1">
                  <c:v>Market Cap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30</c:v>
                </c:pt>
                <c:pt idx="1">
                  <c:v>160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4462936"/>
        <c:axId val="2114466360"/>
      </c:barChart>
      <c:catAx>
        <c:axId val="2114462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2918" cap="flat" cmpd="sng" algn="ctr">
            <a:solidFill>
              <a:srgbClr val="000000"/>
            </a:solidFill>
            <a:prstDash val="solid"/>
            <a:round/>
          </a:ln>
        </c:spPr>
        <c:txPr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rgbClr val="000000"/>
                </a:solidFill>
                <a:latin typeface="Tahoma" panose="020B0604030504040204"/>
                <a:ea typeface="Tahoma" panose="020B0604030504040204"/>
                <a:cs typeface="Tahoma" panose="020B0604030504040204"/>
              </a:defRPr>
            </a:pPr>
          </a:p>
        </c:txPr>
        <c:crossAx val="2114466360"/>
        <c:crosses val="autoZero"/>
        <c:auto val="1"/>
        <c:lblAlgn val="ctr"/>
        <c:lblOffset val="100"/>
        <c:tickLblSkip val="1"/>
        <c:noMultiLvlLbl val="0"/>
      </c:catAx>
      <c:valAx>
        <c:axId val="2114466360"/>
        <c:scaling>
          <c:orientation val="minMax"/>
          <c:max val="250"/>
        </c:scaling>
        <c:delete val="0"/>
        <c:axPos val="l"/>
        <c:majorGridlines>
          <c:spPr>
            <a:ln w="2918" cap="flat" cmpd="sng" algn="ctr">
              <a:solidFill>
                <a:srgbClr val="000000"/>
              </a:solidFill>
              <a:prstDash val="solid"/>
              <a:round/>
            </a:ln>
          </c:spPr>
        </c:majorGridlines>
        <c:numFmt formatCode="General" sourceLinked="1"/>
        <c:majorTickMark val="out"/>
        <c:minorTickMark val="none"/>
        <c:tickLblPos val="nextTo"/>
        <c:spPr>
          <a:ln w="2918" cap="flat" cmpd="sng" algn="ctr">
            <a:solidFill>
              <a:srgbClr val="000000"/>
            </a:solidFill>
            <a:prstDash val="solid"/>
            <a:round/>
          </a:ln>
        </c:spPr>
        <c:txPr>
          <a:bodyPr rot="0" spcFirstLastPara="0" vertOverflow="ellipsis" vert="horz" wrap="square" anchor="ctr" anchorCtr="1"/>
          <a:lstStyle/>
          <a:p>
            <a:pPr>
              <a:defRPr lang="zh-CN" sz="1400" b="1" i="0" u="none" strike="noStrike" kern="1200" baseline="0">
                <a:solidFill>
                  <a:srgbClr val="000000"/>
                </a:solidFill>
                <a:latin typeface="Tahoma" panose="020B0604030504040204"/>
                <a:ea typeface="Tahoma" panose="020B0604030504040204"/>
                <a:cs typeface="Tahoma" panose="020B0604030504040204"/>
              </a:defRPr>
            </a:pPr>
          </a:p>
        </c:txPr>
        <c:crossAx val="2114462936"/>
        <c:crosses val="autoZero"/>
        <c:crossBetween val="between"/>
        <c:majorUnit val="50"/>
      </c:valAx>
      <c:spPr>
        <a:noFill/>
        <a:ln w="12700">
          <a:solidFill>
            <a:srgbClr val="000000"/>
          </a:solidFill>
          <a:prstDash val="solid"/>
        </a:ln>
        <a:effectLst/>
      </c:spPr>
    </c:plotArea>
    <c:legend>
      <c:legendPos val="r"/>
      <c:layout>
        <c:manualLayout>
          <c:xMode val="edge"/>
          <c:yMode val="edge"/>
          <c:x val="0.797530896386296"/>
          <c:y val="0.432160755546582"/>
          <c:w val="0.192592558794389"/>
          <c:h val="0.135678488906836"/>
        </c:manualLayout>
      </c:layout>
      <c:overlay val="0"/>
      <c:spPr>
        <a:noFill/>
        <a:ln w="2918">
          <a:solidFill>
            <a:srgbClr val="000000"/>
          </a:solidFill>
          <a:prstDash val="solid"/>
        </a:ln>
      </c:spPr>
      <c:txPr>
        <a:bodyPr rot="0" spcFirstLastPara="0" vertOverflow="ellipsis" vert="horz" wrap="square" anchor="ctr" anchorCtr="1"/>
        <a:lstStyle/>
        <a:p>
          <a:pPr>
            <a:defRPr lang="zh-CN" sz="1400" b="1" i="0" u="none" strike="noStrike" kern="1200" baseline="0">
              <a:solidFill>
                <a:srgbClr val="000000"/>
              </a:solidFill>
              <a:latin typeface="Tahoma" panose="020B0604030504040204"/>
              <a:ea typeface="Tahoma" panose="020B0604030504040204"/>
              <a:cs typeface="Tahoma" panose="020B0604030504040204"/>
            </a:defRPr>
          </a:pPr>
        </a:p>
      </c:tx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 lang="zh-CN" sz="850" b="1" i="0" u="none" strike="noStrike" baseline="0">
          <a:solidFill>
            <a:srgbClr val="000000"/>
          </a:solidFill>
          <a:latin typeface="Tahoma" panose="020B0604030504040204"/>
          <a:ea typeface="Tahoma" panose="020B0604030504040204"/>
          <a:cs typeface="Tahoma" panose="020B0604030504040204"/>
        </a:defRPr>
      </a:pPr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5235" tIns="47617" rIns="95235" bIns="47617" numCol="1" anchor="t" anchorCtr="0" compatLnSpc="1"/>
          <a:lstStyle>
            <a:lvl1pPr>
              <a:defRPr sz="1200">
                <a:latin typeface="Tahoma" panose="020B0604030504040204" charset="0"/>
                <a:ea typeface="Arial Unicode MS" panose="020B0604020202020204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5235" tIns="47617" rIns="95235" bIns="47617" numCol="1" anchor="t" anchorCtr="0" compatLnSpc="1"/>
          <a:lstStyle>
            <a:lvl1pPr algn="r">
              <a:defRPr sz="1200">
                <a:latin typeface="Tahoma" panose="020B0604030504040204" charset="0"/>
                <a:ea typeface="Arial Unicode MS" panose="020B0604020202020204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5235" tIns="47617" rIns="95235" bIns="47617" numCol="1" anchor="b" anchorCtr="0" compatLnSpc="1"/>
          <a:lstStyle>
            <a:lvl1pPr>
              <a:defRPr sz="1200">
                <a:latin typeface="Tahoma" panose="020B0604030504040204" charset="0"/>
                <a:ea typeface="Arial Unicode MS" panose="020B0604020202020204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5235" tIns="47617" rIns="95235" bIns="47617" numCol="1" anchor="b" anchorCtr="0" compatLnSpc="1"/>
          <a:lstStyle>
            <a:lvl1pPr algn="r">
              <a:defRPr sz="1200">
                <a:latin typeface="Tahoma" panose="020B0604030504040204" charset="0"/>
              </a:defRPr>
            </a:lvl1pPr>
          </a:lstStyle>
          <a:p>
            <a:fld id="{437807DD-A241-D94D-B937-A271B5E43D23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2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5235" tIns="47617" rIns="95235" bIns="47617" numCol="1" anchor="t" anchorCtr="0" compatLnSpc="1"/>
          <a:lstStyle>
            <a:lvl1pPr>
              <a:defRPr sz="1200">
                <a:ea typeface="Arial Unicode MS" panose="020B0604020202020204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5235" tIns="47617" rIns="95235" bIns="47617" numCol="1" anchor="t" anchorCtr="0" compatLnSpc="1"/>
          <a:lstStyle>
            <a:lvl1pPr algn="r">
              <a:defRPr sz="1200">
                <a:ea typeface="Arial Unicode MS" panose="020B0604020202020204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</p:spPr>
      </p:sp>
      <p:sp>
        <p:nvSpPr>
          <p:cNvPr id="1013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5235" tIns="47617" rIns="95235" bIns="47617" numCol="1" anchor="t" anchorCtr="0" compatLnSpc="1"/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013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5235" tIns="47617" rIns="95235" bIns="47617" numCol="1" anchor="b" anchorCtr="0" compatLnSpc="1"/>
          <a:lstStyle>
            <a:lvl1pPr>
              <a:defRPr sz="1200">
                <a:ea typeface="Arial Unicode MS" panose="020B0604020202020204" charset="-122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13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5235" tIns="47617" rIns="95235" bIns="47617" numCol="1" anchor="b" anchorCtr="0" compatLnSpc="1"/>
          <a:lstStyle>
            <a:lvl1pPr algn="r">
              <a:defRPr sz="1200"/>
            </a:lvl1pPr>
          </a:lstStyle>
          <a:p>
            <a:fld id="{4CA64ED6-6AC7-0648-9B49-C01E4E7584FA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MS PGothic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90204" pitchFamily="34" charset="0"/>
        <a:ea typeface="MS PGothic" pitchFamily="-65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 Title:</a:t>
            </a:r>
            <a:r>
              <a:rPr lang="en-US" baseline="0" dirty="0"/>
              <a:t> Uppercase, Calibri size 60, XJTLU Navy</a:t>
            </a:r>
            <a:endParaRPr lang="en-US" baseline="0" dirty="0"/>
          </a:p>
          <a:p>
            <a:r>
              <a:rPr lang="en-US" baseline="0" dirty="0"/>
              <a:t>English Subtitle: Uppercase, Calibri size 36, XJTLU Navy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icons from free icon set: http://</a:t>
            </a:r>
            <a:r>
              <a:rPr lang="en-US" dirty="0" err="1"/>
              <a:t>www.icojoy.com</a:t>
            </a:r>
            <a:r>
              <a:rPr lang="en-US" dirty="0"/>
              <a:t>/articles/44/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64ED6-6AC7-0648-9B49-C01E4E7584F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 Title:</a:t>
            </a:r>
            <a:r>
              <a:rPr lang="en-US" baseline="0" dirty="0"/>
              <a:t> Uppercase, Calibri size 60, XJTLU Navy</a:t>
            </a:r>
            <a:endParaRPr lang="en-US" baseline="0" dirty="0"/>
          </a:p>
          <a:p>
            <a:r>
              <a:rPr lang="en-US" baseline="0" dirty="0"/>
              <a:t>English Subtitle: Uppercase, Calibri size 36, XJTLU Navy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 Title:</a:t>
            </a:r>
            <a:r>
              <a:rPr lang="en-US" baseline="0" dirty="0"/>
              <a:t> Uppercase, Calibri size 60, XJTLU Navy</a:t>
            </a:r>
            <a:endParaRPr lang="en-US" baseline="0" dirty="0"/>
          </a:p>
          <a:p>
            <a:r>
              <a:rPr lang="en-US" baseline="0" dirty="0"/>
              <a:t>English Subtitle: Uppercase, Calibri size 36, XJTLU Navy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 Title:</a:t>
            </a:r>
            <a:r>
              <a:rPr lang="en-US" baseline="0" dirty="0"/>
              <a:t> Uppercase, Calibri size 60, XJTLU Navy</a:t>
            </a:r>
            <a:endParaRPr lang="en-US" baseline="0" dirty="0"/>
          </a:p>
          <a:p>
            <a:r>
              <a:rPr lang="en-US" baseline="0" dirty="0"/>
              <a:t>English Subtitle: Uppercase, Calibri size 36, XJTLU Navy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Title:</a:t>
            </a:r>
            <a:r>
              <a:rPr lang="en-US" baseline="0" dirty="0"/>
              <a:t> Uppercase, Calibri size 60, XJTLU Navy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the surprise of many, the</a:t>
            </a:r>
            <a:r>
              <a:rPr lang="en-US" baseline="0" dirty="0"/>
              <a:t> search box has become the preferred method of information access.</a:t>
            </a:r>
            <a:endParaRPr lang="en-US" baseline="0" dirty="0"/>
          </a:p>
          <a:p>
            <a:r>
              <a:rPr lang="en-US" baseline="0" dirty="0"/>
              <a:t>Customers ask: Why can’t I search my database in the same way?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64ED6-6AC7-0648-9B49-C01E4E7584F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92912E36-FE0E-1B43-B7CC-AAE24DDE971C}" type="slidenum">
              <a:rPr lang="en-US" sz="1200"/>
            </a:fld>
            <a:endParaRPr lang="en-US" sz="120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800600" cy="3600450"/>
          </a:xfrm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 lIns="90223" tIns="45112" rIns="90223" bIns="45112"/>
          <a:lstStyle/>
          <a:p>
            <a:endParaRPr lang="en-US" sz="1700">
              <a:ea typeface="MS PGothic" charset="0"/>
              <a:cs typeface="MS PGothic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 Title:</a:t>
            </a:r>
            <a:r>
              <a:rPr lang="en-US" baseline="0" dirty="0"/>
              <a:t> Uppercase, Calibri size 60, XJTLU Navy</a:t>
            </a:r>
            <a:endParaRPr lang="en-US" baseline="0" dirty="0"/>
          </a:p>
          <a:p>
            <a:r>
              <a:rPr lang="en-US" baseline="0" dirty="0"/>
              <a:t>English Subtitle: Uppercase, Calibri size 36, XJTLU Navy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>
                <a:ea typeface="MS PGothic" charset="0"/>
                <a:cs typeface="MS PGothic" charset="0"/>
              </a:rPr>
              <a:t>Grep is line-oriented; IR is document oriented.</a:t>
            </a:r>
            <a:endParaRPr lang="en-US">
              <a:ea typeface="MS PGothic" charset="0"/>
              <a:cs typeface="MS PGothic" charset="0"/>
            </a:endParaRPr>
          </a:p>
        </p:txBody>
      </p:sp>
      <p:sp>
        <p:nvSpPr>
          <p:cNvPr id="235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2644AC94-94C4-F641-9ABE-5753001E5A8E}" type="slidenum">
              <a:rPr lang="en-US" sz="1200"/>
            </a:fld>
            <a:endParaRPr 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Wikimedia commons picture of Shake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64ED6-6AC7-0648-9B49-C01E4E7584F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 Title:</a:t>
            </a:r>
            <a:r>
              <a:rPr lang="en-US" baseline="0" dirty="0"/>
              <a:t> Uppercase, Calibri size 60, XJTLU Navy</a:t>
            </a:r>
            <a:endParaRPr lang="en-US" baseline="0" dirty="0"/>
          </a:p>
          <a:p>
            <a:r>
              <a:rPr lang="en-US" baseline="0" dirty="0"/>
              <a:t>English Subtitle: Uppercase, Calibri size 36, XJTLU Navy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7EA8C-4442-2B43-BEFB-AB7F822E773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>
                <a:ea typeface="MS PGothic" charset="0"/>
                <a:cs typeface="MS PGothic" charset="0"/>
              </a:rPr>
              <a:t>Linked lists generally preferred to arrays</a:t>
            </a:r>
            <a:endParaRPr lang="en-US">
              <a:ea typeface="MS PGothic" charset="0"/>
              <a:cs typeface="MS PGothic" charset="0"/>
            </a:endParaRPr>
          </a:p>
          <a:p>
            <a:pPr lvl="1" eaLnBrk="1" hangingPunct="1"/>
            <a:r>
              <a:rPr lang="en-US">
                <a:ea typeface="MS PGothic" charset="0"/>
              </a:rPr>
              <a:t>Dynamic space allocation</a:t>
            </a:r>
            <a:endParaRPr lang="en-US">
              <a:ea typeface="MS PGothic" charset="0"/>
            </a:endParaRPr>
          </a:p>
          <a:p>
            <a:pPr lvl="1" eaLnBrk="1" hangingPunct="1"/>
            <a:r>
              <a:rPr lang="en-US">
                <a:ea typeface="MS PGothic" charset="0"/>
              </a:rPr>
              <a:t>Insertion of terms into documents easy</a:t>
            </a:r>
            <a:endParaRPr lang="en-US">
              <a:ea typeface="MS PGothic" charset="0"/>
            </a:endParaRPr>
          </a:p>
          <a:p>
            <a:pPr lvl="1" eaLnBrk="1" hangingPunct="1"/>
            <a:r>
              <a:rPr lang="en-US">
                <a:ea typeface="MS PGothic" charset="0"/>
              </a:rPr>
              <a:t>Space overhead of pointers</a:t>
            </a:r>
            <a:endParaRPr lang="en-US">
              <a:ea typeface="MS PGothic" charset="0"/>
            </a:endParaRPr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B632D185-AEE8-C849-8506-459AF6C7FEEE}" type="slidenum">
              <a:rPr lang="en-US" sz="1200"/>
            </a:fld>
            <a:endParaRPr 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icons from free icon set: http://</a:t>
            </a:r>
            <a:r>
              <a:rPr lang="en-US" dirty="0" err="1"/>
              <a:t>www.icojoy.com</a:t>
            </a:r>
            <a:r>
              <a:rPr lang="en-US" dirty="0"/>
              <a:t>/articles/44/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64ED6-6AC7-0648-9B49-C01E4E7584F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ACF392-58D8-1B4E-B943-6008264DDE03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1" y="1600200"/>
            <a:ext cx="7543801" cy="4572000"/>
          </a:xfrm>
        </p:spPr>
        <p:txBody>
          <a:bodyPr/>
          <a:lstStyle>
            <a:lvl1pPr marL="8255" indent="-8255">
              <a:defRPr sz="2800" baseline="0"/>
            </a:lvl1pPr>
            <a:lvl2pPr marL="405130" indent="-254000">
              <a:defRPr sz="2400" baseline="0"/>
            </a:lvl2pPr>
            <a:lvl3pPr marL="516255" indent="-228600">
              <a:defRPr sz="2000" baseline="0"/>
            </a:lvl3pPr>
            <a:lvl4pPr marL="690880" indent="-265430">
              <a:defRPr sz="1600" baseline="0"/>
            </a:lvl4pPr>
            <a:lvl5pPr marL="802005" indent="-240030"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  <p:sp>
        <p:nvSpPr>
          <p:cNvPr id="7" name="Rectangle 4"/>
          <p:cNvSpPr/>
          <p:nvPr/>
        </p:nvSpPr>
        <p:spPr>
          <a:xfrm rot="10800000">
            <a:off x="0" y="6672580"/>
            <a:ext cx="9144000" cy="184785"/>
          </a:xfrm>
          <a:prstGeom prst="rect">
            <a:avLst/>
          </a:prstGeom>
          <a:gradFill>
            <a:gsLst>
              <a:gs pos="100000">
                <a:srgbClr val="CE57C1"/>
              </a:gs>
              <a:gs pos="27000">
                <a:srgbClr val="000044"/>
              </a:gs>
            </a:gsLst>
            <a:lin ang="135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1AD6-A09E-0A41-BF94-4D6066918E7A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2.png"/><Relationship Id="rId14" Type="http://schemas.openxmlformats.org/officeDocument/2006/relationships/image" Target="../media/image1.emf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83210"/>
            <a:ext cx="8331200" cy="7200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3325"/>
            <a:ext cx="8229600" cy="4942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31AD6-A09E-0A41-BF94-4D6066918E7A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4">
            <a:alphaModFix amt="7000"/>
            <a:duotone>
              <a:prstClr val="black"/>
              <a:schemeClr val="accent2">
                <a:tint val="45000"/>
                <a:satMod val="400000"/>
              </a:schemeClr>
            </a:duotone>
            <a:lum bright="-20000" contrast="-40000"/>
          </a:blip>
          <a:stretch>
            <a:fillRect/>
          </a:stretch>
        </p:blipFill>
        <p:spPr>
          <a:xfrm>
            <a:off x="7383145" y="-5715"/>
            <a:ext cx="1830070" cy="6892925"/>
          </a:xfrm>
          <a:prstGeom prst="rect">
            <a:avLst/>
          </a:prstGeom>
        </p:spPr>
      </p:pic>
      <p:pic>
        <p:nvPicPr>
          <p:cNvPr id="12" name="Picture 11" descr="Shield-navy(rgb for online)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530" y="5929019"/>
            <a:ext cx="356139" cy="444524"/>
          </a:xfrm>
          <a:prstGeom prst="rect">
            <a:avLst/>
          </a:prstGeom>
        </p:spPr>
      </p:pic>
      <p:sp>
        <p:nvSpPr>
          <p:cNvPr id="9" name="Rectangle 4"/>
          <p:cNvSpPr/>
          <p:nvPr/>
        </p:nvSpPr>
        <p:spPr>
          <a:xfrm rot="10800000">
            <a:off x="0" y="6672580"/>
            <a:ext cx="9144000" cy="184785"/>
          </a:xfrm>
          <a:prstGeom prst="rect">
            <a:avLst/>
          </a:prstGeom>
          <a:gradFill>
            <a:gsLst>
              <a:gs pos="100000">
                <a:srgbClr val="CE57C1"/>
              </a:gs>
              <a:gs pos="27000">
                <a:srgbClr val="000044"/>
              </a:gs>
            </a:gsLst>
            <a:lin ang="135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u="none" strike="noStrike" kern="1200" cap="all" spc="0" normalizeH="0">
          <a:solidFill>
            <a:schemeClr val="tx1"/>
          </a:solidFill>
          <a:uFillTx/>
          <a:latin typeface="Times New Roman" panose="02020503050405090304" pitchFamily="18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Times New Roman Regular" panose="02020503050405090304" charset="0"/>
          <a:ea typeface="+mn-ea"/>
          <a:cs typeface="Times New Roman Regular" panose="0202050305040509030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1.bin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oleObject" Target="../embeddings/oleObject3.bin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oleObject" Target="../embeddings/oleObject5.bin"/><Relationship Id="rId2" Type="http://schemas.openxmlformats.org/officeDocument/2006/relationships/image" Target="../media/image12.png"/><Relationship Id="rId1" Type="http://schemas.openxmlformats.org/officeDocument/2006/relationships/oleObject" Target="../embeddings/oleObject4.bin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5.v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oleObject" Target="../embeddings/oleObject6.bin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13.xml"/><Relationship Id="rId5" Type="http://schemas.openxmlformats.org/officeDocument/2006/relationships/hyperlink" Target="http://www.xjtlu.edu.cn/en/" TargetMode="External"/><Relationship Id="rId4" Type="http://schemas.openxmlformats.org/officeDocument/2006/relationships/image" Target="../media/image18.jpeg"/><Relationship Id="rId3" Type="http://schemas.openxmlformats.org/officeDocument/2006/relationships/image" Target="../media/image17.png"/><Relationship Id="rId2" Type="http://schemas.openxmlformats.org/officeDocument/2006/relationships/image" Target="../media/image3.emf"/><Relationship Id="rId1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407584"/>
            <a:ext cx="7391400" cy="1753082"/>
          </a:xfrm>
        </p:spPr>
        <p:txBody>
          <a:bodyPr>
            <a:noAutofit/>
          </a:bodyPr>
          <a:lstStyle/>
          <a:p>
            <a:r>
              <a:rPr lang="en-US" altLang="zh-CN" sz="4000" dirty="0"/>
              <a:t>Introducing Information Retrieval </a:t>
            </a:r>
            <a:br>
              <a:rPr lang="en-US" altLang="zh-CN" sz="4000" dirty="0"/>
            </a:br>
            <a:r>
              <a:rPr lang="en-US" altLang="zh-CN" sz="4000" dirty="0"/>
              <a:t>and Web Search</a:t>
            </a:r>
            <a:endParaRPr lang="en-US" sz="4050" b="1" spc="225" dirty="0">
              <a:solidFill>
                <a:srgbClr val="000044"/>
              </a:solidFill>
              <a:latin typeface="+mn-lt"/>
              <a:cs typeface="Arial" panose="020B060402020209020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3145" y="4847810"/>
            <a:ext cx="2311400" cy="494417"/>
          </a:xfrm>
          <a:prstGeom prst="rect">
            <a:avLst/>
          </a:prstGeom>
        </p:spPr>
      </p:pic>
      <p:sp>
        <p:nvSpPr>
          <p:cNvPr id="9" name="Subtitle 2"/>
          <p:cNvSpPr txBox="1"/>
          <p:nvPr/>
        </p:nvSpPr>
        <p:spPr>
          <a:xfrm>
            <a:off x="2230583" y="3160667"/>
            <a:ext cx="4800600" cy="1081069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 panose="020B060402020209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cap="all" dirty="0">
                <a:solidFill>
                  <a:srgbClr val="000044"/>
                </a:solidFill>
                <a:cs typeface="DIN-Regular"/>
              </a:rPr>
              <a:t>DTS305TC</a:t>
            </a:r>
            <a:endParaRPr lang="en-US" altLang="zh-CN" sz="1800" cap="all" dirty="0">
              <a:solidFill>
                <a:srgbClr val="000044"/>
              </a:solidFill>
              <a:cs typeface="DIN-Regular"/>
            </a:endParaRPr>
          </a:p>
          <a:p>
            <a:r>
              <a:rPr lang="en-US" altLang="zh-CN" sz="1800" cap="all" dirty="0" err="1">
                <a:solidFill>
                  <a:srgbClr val="000044"/>
                </a:solidFill>
                <a:cs typeface="DIN-Regular"/>
              </a:rPr>
              <a:t>Huakang</a:t>
            </a:r>
            <a:r>
              <a:rPr lang="zh-CN" altLang="en-US" sz="180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800" cap="all" dirty="0">
                <a:solidFill>
                  <a:srgbClr val="000044"/>
                </a:solidFill>
                <a:cs typeface="DIN-Regular"/>
              </a:rPr>
              <a:t>Li</a:t>
            </a:r>
            <a:endParaRPr lang="en-US" altLang="zh-CN" sz="1800" cap="all" dirty="0">
              <a:solidFill>
                <a:srgbClr val="000044"/>
              </a:solidFill>
              <a:cs typeface="DIN-Regular"/>
            </a:endParaRPr>
          </a:p>
          <a:p>
            <a:r>
              <a:rPr lang="en-US" altLang="zh-CN" sz="1800" cap="all" dirty="0" err="1">
                <a:solidFill>
                  <a:srgbClr val="000044"/>
                </a:solidFill>
                <a:cs typeface="DIN-Regular"/>
              </a:rPr>
              <a:t>Huakang.li@xjtlu.edu.cn</a:t>
            </a:r>
            <a:endParaRPr lang="en-US" altLang="zh-CN" sz="1800" cap="all" dirty="0">
              <a:solidFill>
                <a:srgbClr val="000044"/>
              </a:solidFill>
              <a:cs typeface="DIN-Regular"/>
            </a:endParaRPr>
          </a:p>
          <a:p>
            <a:r>
              <a:rPr lang="en-US" altLang="zh-CN" sz="1800" cap="all" dirty="0">
                <a:solidFill>
                  <a:srgbClr val="000044"/>
                </a:solidFill>
                <a:cs typeface="DIN-Regular"/>
              </a:rPr>
              <a:t>School</a:t>
            </a:r>
            <a:r>
              <a:rPr lang="zh-CN" altLang="en-US" sz="180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800" cap="all" dirty="0">
                <a:solidFill>
                  <a:srgbClr val="000044"/>
                </a:solidFill>
                <a:cs typeface="DIN-Regular"/>
              </a:rPr>
              <a:t>of</a:t>
            </a:r>
            <a:r>
              <a:rPr lang="zh-CN" altLang="en-US" sz="180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800" cap="all" dirty="0">
                <a:solidFill>
                  <a:srgbClr val="000044"/>
                </a:solidFill>
                <a:cs typeface="DIN-Regular"/>
              </a:rPr>
              <a:t>AI</a:t>
            </a:r>
            <a:r>
              <a:rPr lang="zh-CN" altLang="en-US" sz="180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800" cap="all" dirty="0">
                <a:solidFill>
                  <a:srgbClr val="000044"/>
                </a:solidFill>
                <a:cs typeface="DIN-Regular"/>
              </a:rPr>
              <a:t>and</a:t>
            </a:r>
            <a:r>
              <a:rPr lang="zh-CN" altLang="en-US" sz="180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800" cap="all" dirty="0">
                <a:solidFill>
                  <a:srgbClr val="000044"/>
                </a:solidFill>
                <a:cs typeface="DIN-Regular"/>
              </a:rPr>
              <a:t>Advanced</a:t>
            </a:r>
            <a:r>
              <a:rPr lang="zh-CN" altLang="en-US" sz="1800" cap="all" dirty="0">
                <a:solidFill>
                  <a:srgbClr val="000044"/>
                </a:solidFill>
                <a:cs typeface="DIN-Regular"/>
              </a:rPr>
              <a:t> </a:t>
            </a:r>
            <a:r>
              <a:rPr lang="en-US" altLang="zh-CN" sz="1800" cap="all" dirty="0">
                <a:solidFill>
                  <a:srgbClr val="000044"/>
                </a:solidFill>
                <a:cs typeface="DIN-Regular"/>
              </a:rPr>
              <a:t>Computing</a:t>
            </a:r>
            <a:endParaRPr lang="en-US" sz="1800" cap="all" dirty="0">
              <a:solidFill>
                <a:srgbClr val="000044"/>
              </a:solidFill>
              <a:cs typeface="DIN-Regular"/>
            </a:endParaRPr>
          </a:p>
          <a:p>
            <a:endParaRPr lang="en-US" sz="1800" cap="all" dirty="0">
              <a:solidFill>
                <a:srgbClr val="000044"/>
              </a:solidFill>
              <a:cs typeface="DIN-Regula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03"/>
    </mc:Choice>
    <mc:Fallback>
      <p:transition spd="slow" advTm="2010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489575" y="3852862"/>
            <a:ext cx="3505200" cy="533400"/>
          </a:xfrm>
          <a:prstGeom prst="rect">
            <a:avLst/>
          </a:prstGeom>
          <a:solidFill>
            <a:srgbClr val="FAC0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r>
              <a:rPr lang="en-US" sz="1800" b="1" dirty="0">
                <a:solidFill>
                  <a:srgbClr val="000000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how trap mice alive</a:t>
            </a:r>
            <a:endParaRPr lang="en-US" sz="1800" b="1" dirty="0">
              <a:solidFill>
                <a:srgbClr val="000000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The classic search model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28675" name="Line 3"/>
          <p:cNvSpPr>
            <a:spLocks noChangeShapeType="1"/>
          </p:cNvSpPr>
          <p:nvPr/>
        </p:nvSpPr>
        <p:spPr bwMode="auto">
          <a:xfrm>
            <a:off x="5387975" y="5422900"/>
            <a:ext cx="0" cy="238125"/>
          </a:xfrm>
          <a:prstGeom prst="line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8676" name="AutoShape 4"/>
          <p:cNvSpPr>
            <a:spLocks noChangeArrowheads="1"/>
          </p:cNvSpPr>
          <p:nvPr/>
        </p:nvSpPr>
        <p:spPr bwMode="auto">
          <a:xfrm>
            <a:off x="5641975" y="5803900"/>
            <a:ext cx="1617663" cy="639762"/>
          </a:xfrm>
          <a:prstGeom prst="flowChartMultidocument">
            <a:avLst/>
          </a:prstGeom>
          <a:solidFill>
            <a:srgbClr val="C6D9F1"/>
          </a:solidFill>
          <a:ln w="9525">
            <a:solidFill>
              <a:srgbClr val="000000"/>
            </a:solidFill>
            <a:miter lim="800000"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  <a:t>Collection</a:t>
            </a:r>
            <a:endParaRPr lang="en-US" sz="1400" b="1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77" name="Oval 5"/>
          <p:cNvSpPr>
            <a:spLocks noChangeArrowheads="1"/>
          </p:cNvSpPr>
          <p:nvPr/>
        </p:nvSpPr>
        <p:spPr bwMode="auto">
          <a:xfrm>
            <a:off x="2019300" y="1249362"/>
            <a:ext cx="1617663" cy="63976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  <a:t>User task</a:t>
            </a:r>
            <a:endParaRPr lang="en-US" sz="1400" b="1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78" name="Oval 6"/>
          <p:cNvSpPr>
            <a:spLocks noChangeArrowheads="1"/>
          </p:cNvSpPr>
          <p:nvPr/>
        </p:nvSpPr>
        <p:spPr bwMode="auto">
          <a:xfrm>
            <a:off x="2019300" y="2528887"/>
            <a:ext cx="1617663" cy="638175"/>
          </a:xfrm>
          <a:prstGeom prst="ellipse">
            <a:avLst/>
          </a:prstGeom>
          <a:solidFill>
            <a:srgbClr val="C6D9F1"/>
          </a:solidFill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  <a:t> Info need</a:t>
            </a:r>
            <a:b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</a:br>
            <a:endParaRPr lang="en-US" sz="1400" b="1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79" name="AutoShape 7"/>
          <p:cNvSpPr>
            <a:spLocks noChangeArrowheads="1"/>
          </p:cNvSpPr>
          <p:nvPr/>
        </p:nvSpPr>
        <p:spPr bwMode="auto">
          <a:xfrm>
            <a:off x="2019300" y="3700462"/>
            <a:ext cx="1617663" cy="641350"/>
          </a:xfrm>
          <a:prstGeom prst="flowChartManualInput">
            <a:avLst/>
          </a:prstGeom>
          <a:solidFill>
            <a:srgbClr val="C6D9F1"/>
          </a:solidFill>
          <a:ln w="9525">
            <a:solidFill>
              <a:srgbClr val="000000"/>
            </a:solidFill>
            <a:miter lim="800000"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  <a:t>Query</a:t>
            </a:r>
            <a:b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</a:br>
            <a:endParaRPr lang="en-US" sz="1400" b="1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81" name="Line 9"/>
          <p:cNvSpPr>
            <a:spLocks noChangeShapeType="1"/>
          </p:cNvSpPr>
          <p:nvPr/>
        </p:nvSpPr>
        <p:spPr bwMode="auto">
          <a:xfrm flipH="1">
            <a:off x="2822574" y="1889125"/>
            <a:ext cx="4763" cy="66833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683" name="Line 11"/>
          <p:cNvSpPr>
            <a:spLocks noChangeShapeType="1"/>
          </p:cNvSpPr>
          <p:nvPr/>
        </p:nvSpPr>
        <p:spPr bwMode="auto">
          <a:xfrm>
            <a:off x="2822575" y="3167062"/>
            <a:ext cx="0" cy="64135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684" name="AutoShape 12"/>
          <p:cNvSpPr>
            <a:spLocks noChangeArrowheads="1"/>
          </p:cNvSpPr>
          <p:nvPr/>
        </p:nvSpPr>
        <p:spPr bwMode="auto">
          <a:xfrm>
            <a:off x="3314700" y="5711825"/>
            <a:ext cx="1617663" cy="639762"/>
          </a:xfrm>
          <a:prstGeom prst="flowChartTerminator">
            <a:avLst/>
          </a:prstGeom>
          <a:solidFill>
            <a:srgbClr val="C6D9F1"/>
          </a:solidFill>
          <a:ln w="9525">
            <a:solidFill>
              <a:srgbClr val="000000"/>
            </a:solidFill>
            <a:miter lim="800000"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  <a:t>Results</a:t>
            </a:r>
            <a:b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</a:br>
            <a:endParaRPr lang="en-US" sz="1400" b="1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85" name="AutoShape 13"/>
          <p:cNvSpPr>
            <a:spLocks noChangeArrowheads="1"/>
          </p:cNvSpPr>
          <p:nvPr/>
        </p:nvSpPr>
        <p:spPr bwMode="auto">
          <a:xfrm>
            <a:off x="3314700" y="4822825"/>
            <a:ext cx="1617663" cy="639762"/>
          </a:xfrm>
          <a:prstGeom prst="flowChartProcess">
            <a:avLst/>
          </a:prstGeom>
          <a:solidFill>
            <a:srgbClr val="C6D9F1"/>
          </a:solidFill>
          <a:ln w="9525">
            <a:solidFill>
              <a:srgbClr val="000000"/>
            </a:solidFill>
            <a:miter lim="800000"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  <a:t>Search</a:t>
            </a:r>
            <a:endParaRPr lang="en-US" sz="1400" b="1" dirty="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 eaLnBrk="0" hangingPunct="0"/>
            <a: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  <a:t>engine</a:t>
            </a:r>
            <a:b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</a:br>
            <a:endParaRPr lang="en-US" sz="1400" b="1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86" name="Oval 14"/>
          <p:cNvSpPr>
            <a:spLocks noChangeArrowheads="1"/>
          </p:cNvSpPr>
          <p:nvPr/>
        </p:nvSpPr>
        <p:spPr bwMode="auto">
          <a:xfrm>
            <a:off x="338138" y="5711825"/>
            <a:ext cx="1722437" cy="639762"/>
          </a:xfrm>
          <a:prstGeom prst="ellipse">
            <a:avLst/>
          </a:prstGeom>
          <a:solidFill>
            <a:srgbClr val="C6D9F1"/>
          </a:solidFill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  <a:t>Query</a:t>
            </a:r>
            <a:b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</a:br>
            <a:r>
              <a:rPr lang="en-US" sz="1400" b="1" dirty="0">
                <a:latin typeface="Times New Roman Regular" panose="02020503050405090304" charset="0"/>
                <a:cs typeface="Times New Roman Regular" panose="02020503050405090304" charset="0"/>
              </a:rPr>
              <a:t>refinement </a:t>
            </a:r>
            <a:endParaRPr lang="en-US" sz="1400" b="1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87" name="Line 15"/>
          <p:cNvSpPr>
            <a:spLocks noChangeShapeType="1"/>
          </p:cNvSpPr>
          <p:nvPr/>
        </p:nvSpPr>
        <p:spPr bwMode="auto">
          <a:xfrm>
            <a:off x="2898775" y="4386262"/>
            <a:ext cx="1222375" cy="43656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688" name="Line 16"/>
          <p:cNvSpPr>
            <a:spLocks noChangeShapeType="1"/>
          </p:cNvSpPr>
          <p:nvPr/>
        </p:nvSpPr>
        <p:spPr bwMode="auto">
          <a:xfrm flipH="1" flipV="1">
            <a:off x="4921250" y="5197475"/>
            <a:ext cx="1482725" cy="6064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689" name="Line 17"/>
          <p:cNvSpPr>
            <a:spLocks noChangeShapeType="1"/>
          </p:cNvSpPr>
          <p:nvPr/>
        </p:nvSpPr>
        <p:spPr bwMode="auto">
          <a:xfrm flipH="1">
            <a:off x="2060575" y="6021387"/>
            <a:ext cx="1254125" cy="1111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690" name="Line 18"/>
          <p:cNvSpPr>
            <a:spLocks noChangeShapeType="1"/>
          </p:cNvSpPr>
          <p:nvPr/>
        </p:nvSpPr>
        <p:spPr bwMode="auto">
          <a:xfrm flipV="1">
            <a:off x="1125537" y="4157662"/>
            <a:ext cx="20637" cy="155416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</a:ln>
        </p:spPr>
        <p:txBody>
          <a:bodyPr/>
          <a:lstStyle/>
          <a:p>
            <a:endParaRPr lang="en-US"/>
          </a:p>
        </p:txBody>
      </p:sp>
      <p:sp>
        <p:nvSpPr>
          <p:cNvPr id="28691" name="Line 19"/>
          <p:cNvSpPr>
            <a:spLocks noChangeShapeType="1"/>
          </p:cNvSpPr>
          <p:nvPr/>
        </p:nvSpPr>
        <p:spPr bwMode="auto">
          <a:xfrm>
            <a:off x="1146175" y="4157662"/>
            <a:ext cx="7620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tailEnd type="triangle" w="med" len="med"/>
          </a:ln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8692" name="Line 20"/>
          <p:cNvSpPr>
            <a:spLocks noChangeShapeType="1"/>
          </p:cNvSpPr>
          <p:nvPr/>
        </p:nvSpPr>
        <p:spPr bwMode="auto">
          <a:xfrm>
            <a:off x="4117975" y="5464175"/>
            <a:ext cx="0" cy="23812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tailEnd type="triangle" w="med" len="med"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54741" name="Text Box 21"/>
          <p:cNvSpPr txBox="1">
            <a:spLocks noChangeArrowheads="1"/>
          </p:cNvSpPr>
          <p:nvPr/>
        </p:nvSpPr>
        <p:spPr bwMode="auto">
          <a:xfrm>
            <a:off x="5486400" y="1219200"/>
            <a:ext cx="2951163" cy="7016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</a:ln>
          <a:effectLst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SzPct val="75000"/>
              <a:buFont typeface="Comic Sans MS" panose="030F0902030302020204" charset="0"/>
              <a:buNone/>
            </a:pPr>
            <a:r>
              <a:rPr kumimoji="1" lang="en-US" sz="2000" dirty="0">
                <a:solidFill>
                  <a:schemeClr val="tx2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Get rid of mice in a politically correct way</a:t>
            </a:r>
            <a:endParaRPr kumimoji="1" lang="en-US" sz="2000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94" name="Text Box 22"/>
          <p:cNvSpPr txBox="1">
            <a:spLocks noChangeArrowheads="1"/>
          </p:cNvSpPr>
          <p:nvPr/>
        </p:nvSpPr>
        <p:spPr bwMode="auto">
          <a:xfrm>
            <a:off x="5489575" y="2511425"/>
            <a:ext cx="2824162" cy="579437"/>
          </a:xfrm>
          <a:prstGeom prst="rect">
            <a:avLst/>
          </a:prstGeom>
          <a:solidFill>
            <a:srgbClr val="FAC090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>
              <a:lnSpc>
                <a:spcPct val="70000"/>
              </a:lnSpc>
              <a:spcBef>
                <a:spcPct val="50000"/>
              </a:spcBef>
              <a:buClr>
                <a:schemeClr val="folHlink"/>
              </a:buClr>
              <a:buSzPct val="75000"/>
              <a:buFont typeface="Comic Sans MS" panose="030F0902030302020204" charset="0"/>
              <a:buNone/>
            </a:pPr>
            <a:r>
              <a:rPr kumimoji="1" lang="en-US" sz="2000" dirty="0">
                <a:solidFill>
                  <a:schemeClr val="tx2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Info about removing mice</a:t>
            </a:r>
            <a:endParaRPr kumimoji="1" lang="en-US" sz="2000" dirty="0">
              <a:solidFill>
                <a:schemeClr val="tx2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>
              <a:lnSpc>
                <a:spcPct val="40000"/>
              </a:lnSpc>
              <a:spcBef>
                <a:spcPct val="50000"/>
              </a:spcBef>
              <a:buClr>
                <a:schemeClr val="folHlink"/>
              </a:buClr>
              <a:buSzPct val="75000"/>
              <a:buFont typeface="Comic Sans MS" panose="030F0902030302020204" charset="0"/>
              <a:buNone/>
            </a:pPr>
            <a:r>
              <a:rPr kumimoji="1" lang="en-US" sz="2000" dirty="0">
                <a:solidFill>
                  <a:schemeClr val="tx2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without killing them </a:t>
            </a:r>
            <a:endParaRPr kumimoji="1" lang="en-US" sz="2000" dirty="0">
              <a:solidFill>
                <a:schemeClr val="tx2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8698" name="Line 26"/>
          <p:cNvSpPr>
            <a:spLocks noChangeShapeType="1"/>
          </p:cNvSpPr>
          <p:nvPr/>
        </p:nvSpPr>
        <p:spPr bwMode="auto">
          <a:xfrm flipH="1">
            <a:off x="6861175" y="2024063"/>
            <a:ext cx="0" cy="457199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tailEnd type="triangle" w="med" len="med"/>
          </a:ln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8699" name="Line 27"/>
          <p:cNvSpPr>
            <a:spLocks noChangeShapeType="1"/>
          </p:cNvSpPr>
          <p:nvPr/>
        </p:nvSpPr>
        <p:spPr bwMode="auto">
          <a:xfrm>
            <a:off x="6861176" y="3090863"/>
            <a:ext cx="0" cy="761999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tailEnd type="triangle" w="med" len="med"/>
          </a:ln>
        </p:spPr>
        <p:txBody>
          <a:bodyPr wrap="square" anchor="ctr">
            <a:spAutoFit/>
          </a:bodyPr>
          <a:lstStyle/>
          <a:p>
            <a:endParaRPr lang="en-US"/>
          </a:p>
        </p:txBody>
      </p:sp>
      <p:cxnSp>
        <p:nvCxnSpPr>
          <p:cNvPr id="28701" name="AutoShape 29"/>
          <p:cNvCxnSpPr>
            <a:cxnSpLocks noChangeShapeType="1"/>
          </p:cNvCxnSpPr>
          <p:nvPr/>
        </p:nvCxnSpPr>
        <p:spPr bwMode="auto">
          <a:xfrm flipH="1">
            <a:off x="2954338" y="2019300"/>
            <a:ext cx="250825" cy="0"/>
          </a:xfrm>
          <a:prstGeom prst="straightConnector1">
            <a:avLst/>
          </a:prstGeom>
          <a:noFill/>
          <a:ln>
            <a:noFill/>
          </a:ln>
        </p:spPr>
      </p:cxnSp>
      <p:grpSp>
        <p:nvGrpSpPr>
          <p:cNvPr id="2" name="Group 30"/>
          <p:cNvGrpSpPr/>
          <p:nvPr/>
        </p:nvGrpSpPr>
        <p:grpSpPr bwMode="auto">
          <a:xfrm>
            <a:off x="2898776" y="2035175"/>
            <a:ext cx="3951288" cy="369887"/>
            <a:chOff x="1776" y="1102"/>
            <a:chExt cx="2489" cy="233"/>
          </a:xfrm>
        </p:grpSpPr>
        <p:sp>
          <p:nvSpPr>
            <p:cNvPr id="28711" name="Text Box 31"/>
            <p:cNvSpPr txBox="1">
              <a:spLocks noChangeArrowheads="1"/>
            </p:cNvSpPr>
            <p:nvPr/>
          </p:nvSpPr>
          <p:spPr bwMode="auto">
            <a:xfrm>
              <a:off x="2277" y="1102"/>
              <a:ext cx="1127" cy="233"/>
            </a:xfrm>
            <a:prstGeom prst="rect">
              <a:avLst/>
            </a:prstGeom>
            <a:solidFill>
              <a:srgbClr val="88F29C"/>
            </a:solidFill>
            <a:ln w="28575">
              <a:solidFill>
                <a:srgbClr val="980000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>
                <a:spcBef>
                  <a:spcPct val="20000"/>
                </a:spcBef>
                <a:buClr>
                  <a:schemeClr val="folHlink"/>
                </a:buClr>
                <a:buSzPct val="75000"/>
                <a:buFont typeface="Comic Sans MS" panose="030F0902030302020204" charset="0"/>
                <a:buNone/>
              </a:pPr>
              <a:r>
                <a:rPr kumimoji="1" lang="en-US" sz="1800">
                  <a:solidFill>
                    <a:srgbClr val="980000"/>
                  </a:solidFill>
                  <a:latin typeface="Times New Roman Regular" panose="02020503050405090304" charset="0"/>
                  <a:cs typeface="Times New Roman Regular" panose="02020503050405090304" charset="0"/>
                </a:rPr>
                <a:t>Misconception?</a:t>
              </a:r>
              <a:endParaRPr kumimoji="1" lang="en-US" sz="1800">
                <a:solidFill>
                  <a:srgbClr val="980000"/>
                </a:solidFill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28712" name="AutoShape 32"/>
            <p:cNvCxnSpPr>
              <a:cxnSpLocks noChangeShapeType="1"/>
              <a:stCxn id="28711" idx="1"/>
            </p:cNvCxnSpPr>
            <p:nvPr/>
          </p:nvCxnSpPr>
          <p:spPr bwMode="auto">
            <a:xfrm flipH="1" flipV="1">
              <a:off x="1776" y="1191"/>
              <a:ext cx="501" cy="28"/>
            </a:xfrm>
            <a:prstGeom prst="straightConnector1">
              <a:avLst/>
            </a:prstGeom>
            <a:noFill/>
            <a:ln w="28575">
              <a:solidFill>
                <a:srgbClr val="980000"/>
              </a:solidFill>
              <a:round/>
              <a:tailEnd type="triangle" w="med" len="med"/>
            </a:ln>
          </p:spPr>
        </p:cxnSp>
        <p:cxnSp>
          <p:nvCxnSpPr>
            <p:cNvPr id="28713" name="AutoShape 33"/>
            <p:cNvCxnSpPr>
              <a:cxnSpLocks noChangeShapeType="1"/>
              <a:stCxn id="28711" idx="3"/>
            </p:cNvCxnSpPr>
            <p:nvPr/>
          </p:nvCxnSpPr>
          <p:spPr bwMode="auto">
            <a:xfrm>
              <a:off x="3404" y="1218"/>
              <a:ext cx="861" cy="4"/>
            </a:xfrm>
            <a:prstGeom prst="straightConnector1">
              <a:avLst/>
            </a:prstGeom>
            <a:noFill/>
            <a:ln w="28575">
              <a:solidFill>
                <a:srgbClr val="980000"/>
              </a:solidFill>
              <a:round/>
              <a:tailEnd type="triangle" w="med" len="med"/>
            </a:ln>
          </p:spPr>
        </p:cxnSp>
      </p:grpSp>
      <p:grpSp>
        <p:nvGrpSpPr>
          <p:cNvPr id="4" name="Group 38"/>
          <p:cNvGrpSpPr/>
          <p:nvPr/>
        </p:nvGrpSpPr>
        <p:grpSpPr bwMode="auto">
          <a:xfrm>
            <a:off x="2898776" y="3167062"/>
            <a:ext cx="3970338" cy="369888"/>
            <a:chOff x="1776" y="2161"/>
            <a:chExt cx="2501" cy="233"/>
          </a:xfrm>
        </p:grpSpPr>
        <p:sp>
          <p:nvSpPr>
            <p:cNvPr id="28705" name="Text Box 39"/>
            <p:cNvSpPr txBox="1">
              <a:spLocks noChangeArrowheads="1"/>
            </p:cNvSpPr>
            <p:nvPr/>
          </p:nvSpPr>
          <p:spPr bwMode="auto">
            <a:xfrm>
              <a:off x="2278" y="2161"/>
              <a:ext cx="1143" cy="233"/>
            </a:xfrm>
            <a:prstGeom prst="rect">
              <a:avLst/>
            </a:prstGeom>
            <a:solidFill>
              <a:srgbClr val="88F29C"/>
            </a:solidFill>
            <a:ln w="28575">
              <a:solidFill>
                <a:srgbClr val="980000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>
                <a:spcBef>
                  <a:spcPct val="20000"/>
                </a:spcBef>
                <a:buClr>
                  <a:schemeClr val="folHlink"/>
                </a:buClr>
                <a:buSzPct val="75000"/>
                <a:buFont typeface="Comic Sans MS" panose="030F0902030302020204" charset="0"/>
                <a:buNone/>
              </a:pPr>
              <a:r>
                <a:rPr kumimoji="1" lang="en-US" sz="1800">
                  <a:solidFill>
                    <a:srgbClr val="980000"/>
                  </a:solidFill>
                  <a:latin typeface="Times New Roman Regular" panose="02020503050405090304" charset="0"/>
                  <a:cs typeface="Times New Roman Regular" panose="02020503050405090304" charset="0"/>
                </a:rPr>
                <a:t>Misformulation?</a:t>
              </a:r>
              <a:endParaRPr kumimoji="1" lang="en-US" sz="1800">
                <a:solidFill>
                  <a:srgbClr val="980000"/>
                </a:solidFill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28706" name="AutoShape 40"/>
            <p:cNvCxnSpPr>
              <a:cxnSpLocks noChangeShapeType="1"/>
              <a:stCxn id="28705" idx="1"/>
            </p:cNvCxnSpPr>
            <p:nvPr/>
          </p:nvCxnSpPr>
          <p:spPr bwMode="auto">
            <a:xfrm flipH="1">
              <a:off x="1776" y="2278"/>
              <a:ext cx="502" cy="27"/>
            </a:xfrm>
            <a:prstGeom prst="straightConnector1">
              <a:avLst/>
            </a:prstGeom>
            <a:noFill/>
            <a:ln w="28575">
              <a:solidFill>
                <a:srgbClr val="980000"/>
              </a:solidFill>
              <a:round/>
              <a:tailEnd type="triangle" w="med" len="med"/>
            </a:ln>
          </p:spPr>
        </p:cxnSp>
        <p:cxnSp>
          <p:nvCxnSpPr>
            <p:cNvPr id="28707" name="AutoShape 41"/>
            <p:cNvCxnSpPr>
              <a:cxnSpLocks noChangeShapeType="1"/>
            </p:cNvCxnSpPr>
            <p:nvPr/>
          </p:nvCxnSpPr>
          <p:spPr bwMode="auto">
            <a:xfrm flipV="1">
              <a:off x="3400" y="2281"/>
              <a:ext cx="877" cy="5"/>
            </a:xfrm>
            <a:prstGeom prst="straightConnector1">
              <a:avLst/>
            </a:prstGeom>
            <a:noFill/>
            <a:ln w="28575">
              <a:solidFill>
                <a:srgbClr val="980000"/>
              </a:solidFill>
              <a:round/>
              <a:tailEnd type="triangle" w="med" len="med"/>
            </a:ln>
          </p:spPr>
        </p:cxnSp>
      </p:grpSp>
      <p:sp>
        <p:nvSpPr>
          <p:cNvPr id="6" name="Rounded Rectangle 5"/>
          <p:cNvSpPr/>
          <p:nvPr/>
        </p:nvSpPr>
        <p:spPr>
          <a:xfrm>
            <a:off x="7924800" y="3928745"/>
            <a:ext cx="993775" cy="3810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1800" dirty="0">
                <a:latin typeface="Times New Roman Regular" panose="02020503050405090304" charset="0"/>
                <a:cs typeface="Times New Roman Regular" panose="02020503050405090304" charset="0"/>
              </a:rPr>
              <a:t>Search</a:t>
            </a:r>
            <a:endParaRPr lang="en-US" sz="1800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How good are the retrieved docs?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i="1" dirty="0">
                <a:solidFill>
                  <a:schemeClr val="accent5"/>
                </a:solidFill>
                <a:ea typeface="MS PGothic" pitchFamily="-65" charset="-128"/>
              </a:rPr>
              <a:t>Precision </a:t>
            </a:r>
            <a:r>
              <a:rPr lang="en-US" dirty="0">
                <a:ea typeface="MS PGothic" pitchFamily="-65" charset="-128"/>
              </a:rPr>
              <a:t>: Fraction of retrieved docs that are relevant to the user’s </a:t>
            </a:r>
            <a:r>
              <a:rPr lang="en-US" dirty="0">
                <a:solidFill>
                  <a:schemeClr val="accent2"/>
                </a:solidFill>
                <a:ea typeface="MS PGothic" pitchFamily="-65" charset="-128"/>
              </a:rPr>
              <a:t>information need</a:t>
            </a:r>
            <a:endParaRPr lang="en-US" dirty="0">
              <a:solidFill>
                <a:schemeClr val="accent2"/>
              </a:solidFill>
              <a:ea typeface="MS PGothic" pitchFamily="-65" charset="-128"/>
            </a:endParaRPr>
          </a:p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i="1" dirty="0">
                <a:solidFill>
                  <a:srgbClr val="139CB7"/>
                </a:solidFill>
                <a:ea typeface="MS PGothic" pitchFamily="-65" charset="-128"/>
              </a:rPr>
              <a:t>Recall</a:t>
            </a:r>
            <a:r>
              <a:rPr lang="en-US" dirty="0">
                <a:solidFill>
                  <a:srgbClr val="139CB7"/>
                </a:solidFill>
                <a:ea typeface="MS PGothic" pitchFamily="-65" charset="-128"/>
              </a:rPr>
              <a:t> </a:t>
            </a:r>
            <a:r>
              <a:rPr lang="en-US" dirty="0">
                <a:ea typeface="MS PGothic" pitchFamily="-65" charset="-128"/>
              </a:rPr>
              <a:t>: Fraction of relevant docs in collection that are retrieved</a:t>
            </a:r>
            <a:endParaRPr lang="en-US" dirty="0">
              <a:ea typeface="MS PGothic" pitchFamily="-65" charset="-128"/>
            </a:endParaRPr>
          </a:p>
          <a:p>
            <a:pPr algn="just" eaLnBrk="1" hangingPunct="1">
              <a:buFont typeface="Wingdings" panose="05000000000000000000" pitchFamily="2" charset="2"/>
              <a:buChar char="§"/>
              <a:defRPr/>
            </a:pPr>
            <a:endParaRPr lang="en-US" dirty="0">
              <a:ea typeface="MS PGothic" pitchFamily="-65" charset="-128"/>
            </a:endParaRPr>
          </a:p>
          <a:p>
            <a:pPr lvl="1" algn="just" eaLnBrk="1" hangingPunct="1">
              <a:buFont typeface="Wingdings" panose="05000000000000000000" pitchFamily="2" charset="2"/>
              <a:buChar char="§"/>
              <a:defRPr/>
            </a:pPr>
            <a:r>
              <a:rPr lang="en-US" dirty="0">
                <a:ea typeface="MS PGothic" pitchFamily="-65" charset="-128"/>
              </a:rPr>
              <a:t>More precise definitions and measurements to follow later</a:t>
            </a:r>
            <a:endParaRPr lang="en-US" dirty="0">
              <a:ea typeface="MS PGothic" pitchFamily="-65" charset="-128"/>
            </a:endParaRPr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algn="just" eaLnBrk="1" hangingPunct="1"/>
            <a:fld id="{C7C971E6-1DA2-2640-A472-FB401E0F24E6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0725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algn="just"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914400" y="2128765"/>
            <a:ext cx="7620000" cy="1753082"/>
          </a:xfrm>
        </p:spPr>
        <p:txBody>
          <a:bodyPr>
            <a:noAutofit/>
          </a:bodyPr>
          <a:lstStyle/>
          <a:p>
            <a:r>
              <a:rPr lang="en-US" altLang="zh-CN" sz="4800" dirty="0">
                <a:solidFill>
                  <a:srgbClr val="000044"/>
                </a:solidFill>
                <a:cs typeface="DIN-Regular"/>
              </a:rPr>
              <a:t>Term-document incidence matrices</a:t>
            </a:r>
            <a:endParaRPr lang="en-US" altLang="zh-CN" sz="4800" dirty="0">
              <a:solidFill>
                <a:srgbClr val="000044"/>
              </a:solidFill>
              <a:cs typeface="DIN-Regular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4595" y="4817140"/>
            <a:ext cx="2517130" cy="538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62"/>
    </mc:Choice>
    <mc:Fallback>
      <p:transition spd="slow" advTm="10662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Unstructured data in 1620</a:t>
            </a:r>
            <a:endParaRPr lang="en-US" dirty="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105475" name="Rectangle 1027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382000" cy="4953000"/>
          </a:xfrm>
        </p:spPr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>
                <a:ea typeface="MS PGothic" charset="0"/>
              </a:rPr>
              <a:t>Which plays of Shakespeare contain the words </a:t>
            </a:r>
            <a:r>
              <a:rPr lang="en-US" b="1" i="1" dirty="0">
                <a:ea typeface="MS PGothic" charset="0"/>
              </a:rPr>
              <a:t>Brutus</a:t>
            </a:r>
            <a:r>
              <a:rPr lang="en-US" dirty="0">
                <a:ea typeface="MS PGothic" charset="0"/>
              </a:rPr>
              <a:t> </a:t>
            </a:r>
            <a:r>
              <a:rPr lang="en-US" i="1" dirty="0">
                <a:ea typeface="MS PGothic" charset="0"/>
              </a:rPr>
              <a:t>AND</a:t>
            </a:r>
            <a:r>
              <a:rPr lang="en-US" dirty="0">
                <a:ea typeface="MS PGothic" charset="0"/>
              </a:rPr>
              <a:t> </a:t>
            </a:r>
            <a:r>
              <a:rPr lang="en-US" b="1" i="1" dirty="0">
                <a:ea typeface="MS PGothic" charset="0"/>
              </a:rPr>
              <a:t>Caesar</a:t>
            </a:r>
            <a:r>
              <a:rPr lang="en-US" dirty="0">
                <a:ea typeface="MS PGothic" charset="0"/>
              </a:rPr>
              <a:t>  but </a:t>
            </a:r>
            <a:r>
              <a:rPr lang="en-US" i="1" dirty="0">
                <a:ea typeface="MS PGothic" charset="0"/>
              </a:rPr>
              <a:t>NOT</a:t>
            </a:r>
            <a:r>
              <a:rPr lang="en-US" dirty="0">
                <a:ea typeface="MS PGothic" charset="0"/>
              </a:rPr>
              <a:t> </a:t>
            </a:r>
            <a:r>
              <a:rPr lang="en-US" b="1" i="1" dirty="0">
                <a:ea typeface="MS PGothic" charset="0"/>
              </a:rPr>
              <a:t>Calpurnia</a:t>
            </a:r>
            <a:r>
              <a:rPr lang="en-US" dirty="0">
                <a:ea typeface="MS PGothic" charset="0"/>
              </a:rPr>
              <a:t>?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One could </a:t>
            </a:r>
            <a:r>
              <a:rPr lang="en-US" dirty="0" err="1">
                <a:ea typeface="MS PGothic" charset="0"/>
              </a:rPr>
              <a:t>grep</a:t>
            </a:r>
            <a:r>
              <a:rPr lang="en-US" dirty="0">
                <a:ea typeface="MS PGothic" charset="0"/>
              </a:rPr>
              <a:t> all of Shakespeare’s plays for </a:t>
            </a:r>
            <a:r>
              <a:rPr lang="en-US" b="1" i="1" dirty="0">
                <a:ea typeface="MS PGothic" charset="0"/>
              </a:rPr>
              <a:t>Brutus</a:t>
            </a:r>
            <a:r>
              <a:rPr lang="en-US" dirty="0">
                <a:ea typeface="MS PGothic" charset="0"/>
              </a:rPr>
              <a:t> and </a:t>
            </a:r>
            <a:r>
              <a:rPr lang="en-US" b="1" i="1" dirty="0">
                <a:ea typeface="MS PGothic" charset="0"/>
              </a:rPr>
              <a:t>Caesar,</a:t>
            </a:r>
            <a:r>
              <a:rPr lang="en-US" dirty="0">
                <a:ea typeface="MS PGothic" charset="0"/>
              </a:rPr>
              <a:t> then strip out lines containing </a:t>
            </a:r>
            <a:r>
              <a:rPr lang="en-US" b="1" i="1" dirty="0">
                <a:ea typeface="MS PGothic" charset="0"/>
              </a:rPr>
              <a:t>Calpurnia</a:t>
            </a:r>
            <a:r>
              <a:rPr lang="en-US" dirty="0">
                <a:ea typeface="MS PGothic" charset="0"/>
              </a:rPr>
              <a:t>?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Why is that not the answer?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Slow (for large corpora)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i="1" u="sng" dirty="0">
                <a:ea typeface="MS PGothic" charset="0"/>
              </a:rPr>
              <a:t>NOT</a:t>
            </a:r>
            <a:r>
              <a:rPr lang="en-US" dirty="0">
                <a:ea typeface="MS PGothic" charset="0"/>
              </a:rPr>
              <a:t> </a:t>
            </a:r>
            <a:r>
              <a:rPr lang="en-US" b="1" i="1" dirty="0">
                <a:ea typeface="MS PGothic" charset="0"/>
              </a:rPr>
              <a:t>Calpurnia</a:t>
            </a:r>
            <a:r>
              <a:rPr lang="en-US" dirty="0">
                <a:ea typeface="MS PGothic" charset="0"/>
              </a:rPr>
              <a:t> is non-trivial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Other operations (e.g., find the word </a:t>
            </a:r>
            <a:r>
              <a:rPr lang="en-US" b="1" i="1" dirty="0">
                <a:ea typeface="MS PGothic" charset="0"/>
              </a:rPr>
              <a:t>Romans </a:t>
            </a:r>
            <a:r>
              <a:rPr lang="en-US" dirty="0">
                <a:ea typeface="MS PGothic" charset="0"/>
              </a:rPr>
              <a:t>near</a:t>
            </a:r>
            <a:r>
              <a:rPr lang="en-US" b="1" dirty="0">
                <a:ea typeface="MS PGothic" charset="0"/>
              </a:rPr>
              <a:t> </a:t>
            </a:r>
            <a:r>
              <a:rPr lang="en-US" b="1" i="1" dirty="0">
                <a:ea typeface="MS PGothic" charset="0"/>
              </a:rPr>
              <a:t>countrymen</a:t>
            </a:r>
            <a:r>
              <a:rPr lang="en-US" dirty="0">
                <a:ea typeface="MS PGothic" charset="0"/>
              </a:rPr>
              <a:t>) not feasible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Ranked retrieval (best documents to return)</a:t>
            </a:r>
            <a:endParaRPr lang="en-US" dirty="0">
              <a:ea typeface="MS PGothic" charset="0"/>
            </a:endParaRPr>
          </a:p>
          <a:p>
            <a:pPr lvl="2" eaLnBrk="1" hangingPunct="1"/>
            <a:r>
              <a:rPr lang="en-US" dirty="0">
                <a:ea typeface="MS PGothic" charset="0"/>
              </a:rPr>
              <a:t>Later lectures</a:t>
            </a:r>
            <a:endParaRPr lang="en-US" dirty="0">
              <a:ea typeface="MS PGothic" charset="0"/>
            </a:endParaRPr>
          </a:p>
        </p:txBody>
      </p:sp>
      <p:sp>
        <p:nvSpPr>
          <p:cNvPr id="2253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BE377015-F74D-7946-82CD-767C264577B5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2533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59410"/>
            <a:ext cx="8331200" cy="720090"/>
          </a:xfrm>
        </p:spPr>
        <p:txBody>
          <a:bodyPr/>
          <a:lstStyle/>
          <a:p>
            <a:pPr eaLnBrk="1" hangingPunct="1"/>
            <a: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Term-document incidence matrices</a:t>
            </a:r>
            <a:endParaRPr lang="en-US" dirty="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graphicFrame>
        <p:nvGraphicFramePr>
          <p:cNvPr id="24578" name="Object 1028"/>
          <p:cNvGraphicFramePr>
            <a:graphicFrameLocks noGrp="1" noChangeAspect="1"/>
          </p:cNvGraphicFramePr>
          <p:nvPr>
            <p:ph idx="1"/>
          </p:nvPr>
        </p:nvGraphicFramePr>
        <p:xfrm>
          <a:off x="457200" y="1676400"/>
          <a:ext cx="8521700" cy="263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Worksheet" r:id="rId1" imgW="10890250" imgH="3355975" progId="Excel.Sheet.8">
                  <p:embed/>
                </p:oleObj>
              </mc:Choice>
              <mc:Fallback>
                <p:oleObj name="Worksheet" r:id="rId1" imgW="10890250" imgH="3355975" progId="Excel.Sheet.8">
                  <p:embed/>
                  <p:pic>
                    <p:nvPicPr>
                      <p:cNvPr id="0" name="Object 10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676400"/>
                        <a:ext cx="8521700" cy="26320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80" name="Text Box 3"/>
          <p:cNvSpPr txBox="1">
            <a:spLocks noChangeArrowheads="1"/>
          </p:cNvSpPr>
          <p:nvPr/>
        </p:nvSpPr>
        <p:spPr bwMode="auto">
          <a:xfrm>
            <a:off x="5638800" y="5645150"/>
            <a:ext cx="2819400" cy="8318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1 if </a:t>
            </a:r>
            <a:r>
              <a:rPr lang="en-US" dirty="0">
                <a:solidFill>
                  <a:schemeClr val="tx2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play</a:t>
            </a:r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 contains </a:t>
            </a:r>
            <a:r>
              <a:rPr lang="en-US" dirty="0">
                <a:solidFill>
                  <a:srgbClr val="990033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word</a:t>
            </a:r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, 0 otherwise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4581" name="Line 5"/>
          <p:cNvSpPr>
            <a:spLocks noChangeShapeType="1"/>
          </p:cNvSpPr>
          <p:nvPr/>
        </p:nvSpPr>
        <p:spPr bwMode="auto">
          <a:xfrm flipH="1" flipV="1">
            <a:off x="4267200" y="3810000"/>
            <a:ext cx="1371600" cy="1828800"/>
          </a:xfrm>
          <a:prstGeom prst="line">
            <a:avLst/>
          </a:prstGeom>
          <a:noFill/>
          <a:ln w="19050">
            <a:solidFill>
              <a:srgbClr val="000080"/>
            </a:solidFill>
            <a:round/>
            <a:tailEnd type="triangle" w="med" len="lg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582" name="Text Box 8"/>
          <p:cNvSpPr txBox="1">
            <a:spLocks noChangeArrowheads="1"/>
          </p:cNvSpPr>
          <p:nvPr/>
        </p:nvSpPr>
        <p:spPr bwMode="auto">
          <a:xfrm>
            <a:off x="762000" y="5181600"/>
            <a:ext cx="3978275" cy="7016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2000" b="1" i="1">
                <a:latin typeface="Times New Roman Regular" panose="02020503050405090304" charset="0"/>
                <a:cs typeface="Times New Roman Regular" panose="02020503050405090304" charset="0"/>
              </a:rPr>
              <a:t>Brutus</a:t>
            </a:r>
            <a:r>
              <a:rPr lang="en-US" sz="2000">
                <a:latin typeface="Times New Roman Regular" panose="02020503050405090304" charset="0"/>
                <a:cs typeface="Times New Roman Regular" panose="02020503050405090304" charset="0"/>
              </a:rPr>
              <a:t> </a:t>
            </a:r>
            <a:r>
              <a:rPr lang="en-US" sz="2000" i="1">
                <a:latin typeface="Times New Roman Regular" panose="02020503050405090304" charset="0"/>
                <a:cs typeface="Times New Roman Regular" panose="02020503050405090304" charset="0"/>
              </a:rPr>
              <a:t>AND</a:t>
            </a:r>
            <a:r>
              <a:rPr lang="en-US" sz="2000">
                <a:latin typeface="Times New Roman Regular" panose="02020503050405090304" charset="0"/>
                <a:cs typeface="Times New Roman Regular" panose="02020503050405090304" charset="0"/>
              </a:rPr>
              <a:t> </a:t>
            </a:r>
            <a:r>
              <a:rPr lang="en-US" sz="2000" b="1" i="1">
                <a:latin typeface="Times New Roman Regular" panose="02020503050405090304" charset="0"/>
                <a:cs typeface="Times New Roman Regular" panose="02020503050405090304" charset="0"/>
              </a:rPr>
              <a:t>Caesar</a:t>
            </a:r>
            <a:r>
              <a:rPr lang="en-US" sz="2000">
                <a:latin typeface="Times New Roman Regular" panose="02020503050405090304" charset="0"/>
                <a:cs typeface="Times New Roman Regular" panose="02020503050405090304" charset="0"/>
              </a:rPr>
              <a:t> </a:t>
            </a:r>
            <a:r>
              <a:rPr lang="en-US" sz="2000" i="1">
                <a:latin typeface="Times New Roman Regular" panose="02020503050405090304" charset="0"/>
                <a:cs typeface="Times New Roman Regular" panose="02020503050405090304" charset="0"/>
              </a:rPr>
              <a:t>BUT</a:t>
            </a:r>
            <a:r>
              <a:rPr lang="en-US" sz="2000">
                <a:latin typeface="Times New Roman Regular" panose="02020503050405090304" charset="0"/>
                <a:cs typeface="Times New Roman Regular" panose="02020503050405090304" charset="0"/>
              </a:rPr>
              <a:t> </a:t>
            </a:r>
            <a:r>
              <a:rPr lang="en-US" sz="2000" i="1">
                <a:latin typeface="Times New Roman Regular" panose="02020503050405090304" charset="0"/>
                <a:cs typeface="Times New Roman Regular" panose="02020503050405090304" charset="0"/>
              </a:rPr>
              <a:t>NOT</a:t>
            </a:r>
            <a:r>
              <a:rPr lang="en-US" sz="2000">
                <a:latin typeface="Times New Roman Regular" panose="02020503050405090304" charset="0"/>
                <a:cs typeface="Times New Roman Regular" panose="02020503050405090304" charset="0"/>
              </a:rPr>
              <a:t> </a:t>
            </a:r>
            <a:r>
              <a:rPr lang="en-US" sz="2000" b="1" i="1">
                <a:latin typeface="Times New Roman Regular" panose="02020503050405090304" charset="0"/>
                <a:cs typeface="Times New Roman Regular" panose="02020503050405090304" charset="0"/>
              </a:rPr>
              <a:t>Calpurnia</a:t>
            </a:r>
            <a:endParaRPr lang="en-US" sz="2000" b="1" i="1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4583" name="TextBox 6"/>
          <p:cNvSpPr txBox="1">
            <a:spLocks noChangeArrowheads="1"/>
          </p:cNvSpPr>
          <p:nvPr/>
        </p:nvSpPr>
        <p:spPr bwMode="auto">
          <a:xfrm>
            <a:off x="7620000" y="42862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Incidence vectors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So we have a 0/1 vector for each term.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To answer query: take the vectors for </a:t>
            </a:r>
            <a:r>
              <a:rPr lang="en-US" b="1" i="1" dirty="0">
                <a:ea typeface="MS PGothic" charset="0"/>
              </a:rPr>
              <a:t>Brutus, Caesar</a:t>
            </a:r>
            <a:r>
              <a:rPr lang="en-US" dirty="0">
                <a:ea typeface="MS PGothic" charset="0"/>
              </a:rPr>
              <a:t> and </a:t>
            </a:r>
            <a:r>
              <a:rPr lang="en-US" b="1" i="1" dirty="0">
                <a:ea typeface="MS PGothic" charset="0"/>
              </a:rPr>
              <a:t>Calpurnia</a:t>
            </a:r>
            <a:r>
              <a:rPr lang="en-US" dirty="0">
                <a:ea typeface="MS PGothic" charset="0"/>
              </a:rPr>
              <a:t> (complemented) </a:t>
            </a:r>
            <a:r>
              <a:rPr lang="en-US" dirty="0">
                <a:ea typeface="MS PGothic" charset="0"/>
                <a:sym typeface="Wingdings" panose="05000000000000000000" charset="0"/>
              </a:rPr>
              <a:t>  b</a:t>
            </a:r>
            <a:r>
              <a:rPr lang="en-US" dirty="0">
                <a:ea typeface="MS PGothic" charset="0"/>
              </a:rPr>
              <a:t>itwise </a:t>
            </a:r>
            <a:r>
              <a:rPr lang="en-US" i="1" dirty="0">
                <a:ea typeface="MS PGothic" charset="0"/>
              </a:rPr>
              <a:t>AND</a:t>
            </a:r>
            <a:r>
              <a:rPr lang="en-US" dirty="0">
                <a:ea typeface="MS PGothic" charset="0"/>
              </a:rPr>
              <a:t>.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110100 </a:t>
            </a:r>
            <a:r>
              <a:rPr lang="en-US" i="1" dirty="0">
                <a:ea typeface="MS PGothic" charset="0"/>
              </a:rPr>
              <a:t>AND</a:t>
            </a:r>
            <a:endParaRPr lang="en-US" i="1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110111 </a:t>
            </a:r>
            <a:r>
              <a:rPr lang="en-US" i="1" dirty="0">
                <a:ea typeface="MS PGothic" charset="0"/>
              </a:rPr>
              <a:t>AND</a:t>
            </a:r>
            <a:endParaRPr lang="en-US" i="1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101111 = 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b="1" dirty="0">
                <a:ea typeface="MS PGothic" charset="0"/>
              </a:rPr>
              <a:t>100100</a:t>
            </a:r>
            <a:endParaRPr lang="en-US" b="1" dirty="0">
              <a:ea typeface="MS PGothic" charset="0"/>
            </a:endParaRPr>
          </a:p>
        </p:txBody>
      </p:sp>
      <p:sp>
        <p:nvSpPr>
          <p:cNvPr id="2560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1DBA53A3-74F7-BB40-ABC2-B380F03F439A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5605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aphicFrame>
        <p:nvGraphicFramePr>
          <p:cNvPr id="6" name="Object 1028"/>
          <p:cNvGraphicFramePr>
            <a:graphicFrameLocks noChangeAspect="1"/>
          </p:cNvGraphicFramePr>
          <p:nvPr/>
        </p:nvGraphicFramePr>
        <p:xfrm>
          <a:off x="2971800" y="4430513"/>
          <a:ext cx="5638800" cy="174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Worksheet" r:id="rId1" imgW="10890250" imgH="3355975" progId="Excel.Sheet.8">
                  <p:embed/>
                </p:oleObj>
              </mc:Choice>
              <mc:Fallback>
                <p:oleObj name="Worksheet" r:id="rId1" imgW="10890250" imgH="3355975" progId="Excel.Sheet.8">
                  <p:embed/>
                  <p:pic>
                    <p:nvPicPr>
                      <p:cNvPr id="0" name="图片 20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4430513"/>
                        <a:ext cx="5638800" cy="17416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Answers to query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511175" y="1219200"/>
            <a:ext cx="8077200" cy="4876800"/>
          </a:xfrm>
        </p:spPr>
        <p:txBody>
          <a:bodyPr/>
          <a:lstStyle/>
          <a:p>
            <a:pPr eaLnBrk="1" hangingPunct="1"/>
            <a:r>
              <a:rPr lang="en-US" sz="3400" dirty="0">
                <a:ea typeface="MS PGothic" charset="0"/>
              </a:rPr>
              <a:t>Antony and Cleopatra, </a:t>
            </a:r>
            <a:r>
              <a:rPr lang="en-US" sz="3400" dirty="0">
                <a:ea typeface="MS PGothic" charset="0"/>
              </a:rPr>
              <a:t>Act III, Scene ii</a:t>
            </a:r>
            <a:endParaRPr lang="en-US" sz="3400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sz="1800" i="1" dirty="0">
                <a:ea typeface="MS PGothic" charset="0"/>
              </a:rPr>
              <a:t>Agrippa</a:t>
            </a:r>
            <a:r>
              <a:rPr lang="en-US" sz="1800" dirty="0">
                <a:ea typeface="MS PGothic" charset="0"/>
              </a:rPr>
              <a:t> [Aside to DOMITIUS ENOBARBUS]: Why, </a:t>
            </a:r>
            <a:r>
              <a:rPr lang="en-US" sz="1800" dirty="0" err="1">
                <a:ea typeface="MS PGothic" charset="0"/>
              </a:rPr>
              <a:t>Enobarbus</a:t>
            </a:r>
            <a:r>
              <a:rPr lang="en-US" sz="1800" dirty="0">
                <a:ea typeface="MS PGothic" charset="0"/>
              </a:rPr>
              <a:t>,</a:t>
            </a:r>
            <a:endParaRPr lang="en-US" sz="1800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sz="1800" dirty="0">
                <a:ea typeface="MS PGothic" charset="0"/>
              </a:rPr>
              <a:t>                           When Antony found Julius </a:t>
            </a:r>
            <a:r>
              <a:rPr lang="en-US" sz="1800" b="1" i="1" dirty="0">
                <a:ea typeface="MS PGothic" charset="0"/>
              </a:rPr>
              <a:t>Caesar</a:t>
            </a:r>
            <a:r>
              <a:rPr lang="en-US" sz="1800" dirty="0">
                <a:ea typeface="MS PGothic" charset="0"/>
              </a:rPr>
              <a:t> dead,</a:t>
            </a:r>
            <a:endParaRPr lang="en-US" sz="1800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sz="1800" dirty="0">
                <a:ea typeface="MS PGothic" charset="0"/>
              </a:rPr>
              <a:t>                           He cried almost to roaring; and he wept</a:t>
            </a:r>
            <a:endParaRPr lang="en-US" sz="1800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sz="1800" dirty="0">
                <a:ea typeface="MS PGothic" charset="0"/>
              </a:rPr>
              <a:t>                           When at Philippi he found </a:t>
            </a:r>
            <a:r>
              <a:rPr lang="en-US" sz="1800" b="1" i="1" dirty="0">
                <a:ea typeface="MS PGothic" charset="0"/>
              </a:rPr>
              <a:t>Brutus</a:t>
            </a:r>
            <a:r>
              <a:rPr lang="en-US" sz="1800" dirty="0">
                <a:ea typeface="MS PGothic" charset="0"/>
              </a:rPr>
              <a:t> slain.</a:t>
            </a:r>
            <a:endParaRPr lang="en-US" sz="1800" dirty="0">
              <a:ea typeface="MS PGothic" charset="0"/>
            </a:endParaRPr>
          </a:p>
          <a:p>
            <a:pPr eaLnBrk="1" hangingPunct="1"/>
            <a:endParaRPr lang="en-US" sz="1800" dirty="0">
              <a:ea typeface="MS PGothic" charset="0"/>
            </a:endParaRPr>
          </a:p>
          <a:p>
            <a:pPr eaLnBrk="1" hangingPunct="1"/>
            <a:r>
              <a:rPr lang="en-US" sz="3400" dirty="0">
                <a:ea typeface="MS PGothic" charset="0"/>
              </a:rPr>
              <a:t>Hamlet, Act III, Scene ii</a:t>
            </a:r>
            <a:endParaRPr lang="en-US" sz="1700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sz="1800" i="1" dirty="0">
                <a:ea typeface="MS PGothic" charset="0"/>
              </a:rPr>
              <a:t>Lord Polonius:</a:t>
            </a:r>
            <a:r>
              <a:rPr lang="en-US" sz="1800" dirty="0">
                <a:ea typeface="MS PGothic" charset="0"/>
              </a:rPr>
              <a:t> I did enact Julius </a:t>
            </a:r>
            <a:r>
              <a:rPr lang="en-US" sz="1800" b="1" i="1" dirty="0">
                <a:ea typeface="MS PGothic" charset="0"/>
              </a:rPr>
              <a:t>Caesar</a:t>
            </a:r>
            <a:r>
              <a:rPr lang="en-US" sz="1800" dirty="0">
                <a:ea typeface="MS PGothic" charset="0"/>
              </a:rPr>
              <a:t> I was killed </a:t>
            </a:r>
            <a:r>
              <a:rPr lang="en-US" sz="1800" dirty="0" err="1">
                <a:ea typeface="MS PGothic" charset="0"/>
              </a:rPr>
              <a:t>i</a:t>
            </a:r>
            <a:r>
              <a:rPr lang="en-US" sz="1800" dirty="0">
                <a:ea typeface="MS PGothic" charset="0"/>
              </a:rPr>
              <a:t>’ the</a:t>
            </a:r>
            <a:endParaRPr lang="en-US" sz="1800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sz="1800" dirty="0">
                <a:ea typeface="MS PGothic" charset="0"/>
              </a:rPr>
              <a:t>                       Capitol; </a:t>
            </a:r>
            <a:r>
              <a:rPr lang="en-US" sz="1800" b="1" i="1" dirty="0">
                <a:ea typeface="MS PGothic" charset="0"/>
              </a:rPr>
              <a:t>Brutus</a:t>
            </a:r>
            <a:r>
              <a:rPr lang="en-US" sz="1800" dirty="0">
                <a:ea typeface="MS PGothic" charset="0"/>
              </a:rPr>
              <a:t> killed me.</a:t>
            </a:r>
            <a:endParaRPr lang="en-US" sz="1800" dirty="0">
              <a:ea typeface="MS PGothic" charset="0"/>
            </a:endParaRPr>
          </a:p>
        </p:txBody>
      </p:sp>
      <p:sp>
        <p:nvSpPr>
          <p:cNvPr id="2662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E210B3F8-A2E0-3846-82F2-57B46C9C9D55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6629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26630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3276600"/>
            <a:ext cx="1974850" cy="252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Bigger collections</a:t>
            </a:r>
            <a:endParaRPr lang="en-US" dirty="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Consider </a:t>
            </a:r>
            <a:r>
              <a:rPr lang="en-US" i="1" dirty="0">
                <a:ea typeface="MS PGothic" charset="0"/>
              </a:rPr>
              <a:t>N </a:t>
            </a:r>
            <a:r>
              <a:rPr lang="en-US" dirty="0">
                <a:ea typeface="MS PGothic" charset="0"/>
              </a:rPr>
              <a:t>= 1 million documents, each with about 1000 words.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 err="1">
                <a:ea typeface="MS PGothic" charset="0"/>
              </a:rPr>
              <a:t>Avg</a:t>
            </a:r>
            <a:r>
              <a:rPr lang="en-US" dirty="0">
                <a:ea typeface="MS PGothic" charset="0"/>
              </a:rPr>
              <a:t> 6 bytes/word including spaces/punctuation 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6GB of data in the documents.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Say there are </a:t>
            </a:r>
            <a:r>
              <a:rPr lang="en-US" i="1" dirty="0">
                <a:ea typeface="MS PGothic" charset="0"/>
              </a:rPr>
              <a:t>M </a:t>
            </a:r>
            <a:r>
              <a:rPr lang="en-US" dirty="0">
                <a:ea typeface="MS PGothic" charset="0"/>
              </a:rPr>
              <a:t>= 500K </a:t>
            </a:r>
            <a:r>
              <a:rPr lang="en-US" i="1" dirty="0">
                <a:solidFill>
                  <a:srgbClr val="139CB7"/>
                </a:solidFill>
                <a:ea typeface="MS PGothic" charset="0"/>
              </a:rPr>
              <a:t>distinct</a:t>
            </a:r>
            <a:r>
              <a:rPr lang="en-US" dirty="0">
                <a:ea typeface="MS PGothic" charset="0"/>
              </a:rPr>
              <a:t> terms among these.</a:t>
            </a:r>
            <a:endParaRPr lang="en-US" dirty="0">
              <a:ea typeface="MS PGothic" charset="0"/>
            </a:endParaRPr>
          </a:p>
        </p:txBody>
      </p:sp>
      <p:sp>
        <p:nvSpPr>
          <p:cNvPr id="3174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79129C92-D88D-694F-B1D0-82B57BA6AEA6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1749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Can’t build the matrix</a:t>
            </a:r>
            <a:endParaRPr lang="en-US" dirty="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500K x 1M matrix has half-a-trillion 0’s and 1’s.</a:t>
            </a:r>
            <a:endParaRPr lang="en-US" dirty="0">
              <a:ea typeface="MS PGothic" charset="0"/>
            </a:endParaRPr>
          </a:p>
          <a:p>
            <a:pPr eaLnBrk="1" hangingPunct="1"/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But it has no more than one billion 1’s.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matrix is extremely sparse.</a:t>
            </a:r>
            <a:endParaRPr lang="en-US" dirty="0">
              <a:ea typeface="MS PGothic" charset="0"/>
            </a:endParaRPr>
          </a:p>
          <a:p>
            <a:pPr lvl="1" eaLnBrk="1" hangingPunct="1"/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What’s a better representation?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We only record the 1 positions.</a:t>
            </a:r>
            <a:endParaRPr lang="en-US" dirty="0">
              <a:ea typeface="MS PGothic" charset="0"/>
            </a:endParaRPr>
          </a:p>
        </p:txBody>
      </p:sp>
      <p:sp>
        <p:nvSpPr>
          <p:cNvPr id="3277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29969F51-1FB9-4246-B220-13862E15DB55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2773" name="AutoShape 4"/>
          <p:cNvSpPr>
            <a:spLocks noChangeArrowheads="1"/>
          </p:cNvSpPr>
          <p:nvPr/>
        </p:nvSpPr>
        <p:spPr bwMode="auto">
          <a:xfrm>
            <a:off x="7391400" y="2667000"/>
            <a:ext cx="1447800" cy="609600"/>
          </a:xfrm>
          <a:prstGeom prst="leftArrowCallout">
            <a:avLst>
              <a:gd name="adj1" fmla="val 25000"/>
              <a:gd name="adj2" fmla="val 25000"/>
              <a:gd name="adj3" fmla="val 39583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Why?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2774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381000" y="2128765"/>
            <a:ext cx="8610600" cy="1753082"/>
          </a:xfrm>
        </p:spPr>
        <p:txBody>
          <a:bodyPr>
            <a:noAutofit/>
          </a:bodyPr>
          <a:lstStyle/>
          <a:p>
            <a:r>
              <a:rPr lang="en-US" altLang="zh-CN" sz="4800" dirty="0">
                <a:solidFill>
                  <a:srgbClr val="000044"/>
                </a:solidFill>
                <a:cs typeface="DIN-Regular"/>
              </a:rPr>
              <a:t>The Inverted Index</a:t>
            </a:r>
            <a:br>
              <a:rPr lang="en-US" altLang="zh-CN" sz="4800" dirty="0">
                <a:solidFill>
                  <a:srgbClr val="000044"/>
                </a:solidFill>
                <a:cs typeface="DIN-Regular"/>
              </a:rPr>
            </a:br>
            <a:r>
              <a:rPr lang="en-US" altLang="zh-CN" sz="4800" dirty="0">
                <a:solidFill>
                  <a:srgbClr val="000044"/>
                </a:solidFill>
                <a:cs typeface="DIN-Regular"/>
              </a:rPr>
              <a:t>The key data structure underlying modern IR</a:t>
            </a:r>
            <a:endParaRPr lang="en-US" altLang="zh-CN" sz="4800" dirty="0">
              <a:solidFill>
                <a:srgbClr val="000044"/>
              </a:solidFill>
              <a:cs typeface="DIN-Regular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4595" y="4817140"/>
            <a:ext cx="2517130" cy="538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62"/>
    </mc:Choice>
    <mc:Fallback>
      <p:transition spd="slow" advTm="1066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XJTLU on Google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0031AD6-A09E-0A41-BF94-4D6066918E7A}" type="slidenum">
              <a:rPr lang="en-US" smtClean="0"/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04800" y="1003300"/>
            <a:ext cx="8599170" cy="541718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773420" y="4600575"/>
            <a:ext cx="3130550" cy="202882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33400" y="525780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Team Based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518795" y="2260600"/>
            <a:ext cx="5094605" cy="381000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6553200" y="624840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C000"/>
                </a:solidFill>
              </a:rPr>
              <a:t>Ontology Based</a:t>
            </a:r>
            <a:endParaRPr lang="en-US" altLang="zh-CN">
              <a:solidFill>
                <a:srgbClr val="FFC000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5697220" y="2238375"/>
            <a:ext cx="3130550" cy="2028825"/>
          </a:xfrm>
          <a:prstGeom prst="rect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6553200" y="3733800"/>
            <a:ext cx="2173605" cy="368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r>
              <a:rPr lang="en-US" altLang="zh-CN">
                <a:ln>
                  <a:noFill/>
                </a:ln>
                <a:solidFill>
                  <a:srgbClr val="7030A0"/>
                </a:solidFill>
              </a:rPr>
              <a:t>Prompt Based</a:t>
            </a:r>
            <a:endParaRPr lang="en-US" altLang="zh-CN">
              <a:ln>
                <a:noFill/>
              </a:ln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Inverted index</a:t>
            </a:r>
            <a:endParaRPr lang="en-US" dirty="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For each term </a:t>
            </a:r>
            <a:r>
              <a:rPr lang="en-US" i="1" dirty="0">
                <a:ea typeface="MS PGothic" charset="0"/>
              </a:rPr>
              <a:t>t</a:t>
            </a:r>
            <a:r>
              <a:rPr lang="en-US" dirty="0">
                <a:ea typeface="MS PGothic" charset="0"/>
              </a:rPr>
              <a:t>, we must store a list of all documents that contain </a:t>
            </a:r>
            <a:r>
              <a:rPr lang="en-US" i="1" dirty="0">
                <a:ea typeface="MS PGothic" charset="0"/>
              </a:rPr>
              <a:t>t</a:t>
            </a:r>
            <a:r>
              <a:rPr lang="en-US" dirty="0">
                <a:ea typeface="MS PGothic" charset="0"/>
              </a:rPr>
              <a:t>.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Identify each doc by a </a:t>
            </a:r>
            <a:r>
              <a:rPr lang="en-US" b="1" dirty="0" err="1">
                <a:ea typeface="MS PGothic" charset="0"/>
              </a:rPr>
              <a:t>docID</a:t>
            </a:r>
            <a:r>
              <a:rPr lang="en-US" dirty="0">
                <a:ea typeface="MS PGothic" charset="0"/>
              </a:rPr>
              <a:t>, a document serial number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Can we used fixed-size arrays for this?</a:t>
            </a:r>
            <a:endParaRPr lang="en-US" dirty="0">
              <a:ea typeface="MS PGothic" charset="0"/>
            </a:endParaRPr>
          </a:p>
        </p:txBody>
      </p:sp>
      <p:sp>
        <p:nvSpPr>
          <p:cNvPr id="3379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328FE9C2-3E58-F44E-98BF-36FAF6FEF2B4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1199158" name="Text Box 54"/>
          <p:cNvSpPr txBox="1">
            <a:spLocks noChangeArrowheads="1"/>
          </p:cNvSpPr>
          <p:nvPr/>
        </p:nvSpPr>
        <p:spPr bwMode="auto">
          <a:xfrm>
            <a:off x="2895600" y="5562600"/>
            <a:ext cx="4495800" cy="830997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What happens if the word </a:t>
            </a:r>
            <a:r>
              <a:rPr lang="en-US" b="1" i="1" dirty="0">
                <a:latin typeface="Times New Roman Regular" panose="02020503050405090304" charset="0"/>
                <a:cs typeface="Times New Roman Regular" panose="02020503050405090304" charset="0"/>
              </a:rPr>
              <a:t>Caesar</a:t>
            </a:r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 is added to document 14? 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3809" name="TextBox 49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81000" y="3733800"/>
            <a:ext cx="7854950" cy="1528763"/>
            <a:chOff x="381000" y="3733800"/>
            <a:chExt cx="7854950" cy="1528763"/>
          </a:xfrm>
        </p:grpSpPr>
        <p:sp>
          <p:nvSpPr>
            <p:cNvPr id="33797" name="Text Box 4"/>
            <p:cNvSpPr txBox="1">
              <a:spLocks noChangeArrowheads="1"/>
            </p:cNvSpPr>
            <p:nvPr/>
          </p:nvSpPr>
          <p:spPr bwMode="auto">
            <a:xfrm>
              <a:off x="381000" y="3733800"/>
              <a:ext cx="1092579" cy="4616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b="1" i="1" dirty="0">
                  <a:latin typeface="Times New Roman Regular" panose="02020503050405090304" charset="0"/>
                  <a:cs typeface="Times New Roman Regular" panose="02020503050405090304" charset="0"/>
                </a:rPr>
                <a:t>Brutus</a:t>
              </a:r>
              <a:endParaRPr lang="en-US" b="1" i="1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798" name="Text Box 5"/>
            <p:cNvSpPr txBox="1">
              <a:spLocks noChangeArrowheads="1"/>
            </p:cNvSpPr>
            <p:nvPr/>
          </p:nvSpPr>
          <p:spPr bwMode="auto">
            <a:xfrm>
              <a:off x="381000" y="4791075"/>
              <a:ext cx="1490224" cy="4616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b="1" i="1" dirty="0">
                  <a:latin typeface="Times New Roman Regular" panose="02020503050405090304" charset="0"/>
                  <a:cs typeface="Times New Roman Regular" panose="02020503050405090304" charset="0"/>
                </a:rPr>
                <a:t>Calpurnia</a:t>
              </a:r>
              <a:endParaRPr lang="en-US" b="1" i="1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799" name="Text Box 6"/>
            <p:cNvSpPr txBox="1">
              <a:spLocks noChangeArrowheads="1"/>
            </p:cNvSpPr>
            <p:nvPr/>
          </p:nvSpPr>
          <p:spPr bwMode="auto">
            <a:xfrm>
              <a:off x="381000" y="4267200"/>
              <a:ext cx="1295400" cy="46672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b="1" i="1" dirty="0">
                  <a:latin typeface="Times New Roman Regular" panose="02020503050405090304" charset="0"/>
                  <a:cs typeface="Times New Roman Regular" panose="02020503050405090304" charset="0"/>
                </a:rPr>
                <a:t>Caesar</a:t>
              </a:r>
              <a:endParaRPr lang="en-US" b="1" i="1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800" name="AutoShape 7"/>
            <p:cNvSpPr>
              <a:spLocks noChangeArrowheads="1"/>
            </p:cNvSpPr>
            <p:nvPr/>
          </p:nvSpPr>
          <p:spPr bwMode="auto">
            <a:xfrm>
              <a:off x="2057400" y="3810000"/>
              <a:ext cx="1143000" cy="228600"/>
            </a:xfrm>
            <a:custGeom>
              <a:avLst/>
              <a:gdLst>
                <a:gd name="T0" fmla="*/ 2147483647 w 21600"/>
                <a:gd name="T1" fmla="*/ 0 h 21600"/>
                <a:gd name="T2" fmla="*/ 0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801" name="AutoShape 8"/>
            <p:cNvSpPr>
              <a:spLocks noChangeArrowheads="1"/>
            </p:cNvSpPr>
            <p:nvPr/>
          </p:nvSpPr>
          <p:spPr bwMode="auto">
            <a:xfrm>
              <a:off x="2057400" y="4343400"/>
              <a:ext cx="1143000" cy="228600"/>
            </a:xfrm>
            <a:custGeom>
              <a:avLst/>
              <a:gdLst>
                <a:gd name="T0" fmla="*/ 2147483647 w 21600"/>
                <a:gd name="T1" fmla="*/ 0 h 21600"/>
                <a:gd name="T2" fmla="*/ 0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grpSp>
          <p:nvGrpSpPr>
            <p:cNvPr id="33802" name="Group 26"/>
            <p:cNvGrpSpPr/>
            <p:nvPr/>
          </p:nvGrpSpPr>
          <p:grpSpPr bwMode="auto">
            <a:xfrm>
              <a:off x="3276600" y="4876800"/>
              <a:ext cx="4876800" cy="304800"/>
              <a:chOff x="2064" y="2448"/>
              <a:chExt cx="3072" cy="192"/>
            </a:xfrm>
          </p:grpSpPr>
          <p:sp>
            <p:nvSpPr>
              <p:cNvPr id="33841" name="Rectangle 27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</a:ln>
            </p:spPr>
            <p:txBody>
              <a:bodyPr wrap="none"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42" name="Rectangle 28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43" name="Rectangle 29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44" name="Rectangle 30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45" name="Line 31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grpSp>
          <p:nvGrpSpPr>
            <p:cNvPr id="33803" name="Group 51"/>
            <p:cNvGrpSpPr/>
            <p:nvPr/>
          </p:nvGrpSpPr>
          <p:grpSpPr bwMode="auto">
            <a:xfrm>
              <a:off x="3276600" y="4267200"/>
              <a:ext cx="4959350" cy="461963"/>
              <a:chOff x="2064" y="2688"/>
              <a:chExt cx="3124" cy="291"/>
            </a:xfrm>
          </p:grpSpPr>
          <p:grpSp>
            <p:nvGrpSpPr>
              <p:cNvPr id="33827" name="Group 20"/>
              <p:cNvGrpSpPr/>
              <p:nvPr/>
            </p:nvGrpSpPr>
            <p:grpSpPr bwMode="auto">
              <a:xfrm>
                <a:off x="2064" y="2736"/>
                <a:ext cx="3072" cy="192"/>
                <a:chOff x="2064" y="2448"/>
                <a:chExt cx="3072" cy="192"/>
              </a:xfrm>
            </p:grpSpPr>
            <p:sp>
              <p:nvSpPr>
                <p:cNvPr id="33836" name="Rectangle 21"/>
                <p:cNvSpPr>
                  <a:spLocks noChangeArrowheads="1"/>
                </p:cNvSpPr>
                <p:nvPr/>
              </p:nvSpPr>
              <p:spPr bwMode="auto">
                <a:xfrm>
                  <a:off x="2064" y="2448"/>
                  <a:ext cx="3072" cy="192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</a:ln>
              </p:spPr>
              <p:txBody>
                <a:bodyPr wrap="none"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3837" name="Rectangle 22"/>
                <p:cNvSpPr>
                  <a:spLocks noChangeArrowheads="1"/>
                </p:cNvSpPr>
                <p:nvPr/>
              </p:nvSpPr>
              <p:spPr bwMode="auto">
                <a:xfrm>
                  <a:off x="2448" y="2448"/>
                  <a:ext cx="2304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3838" name="Rectangle 23"/>
                <p:cNvSpPr>
                  <a:spLocks noChangeArrowheads="1"/>
                </p:cNvSpPr>
                <p:nvPr/>
              </p:nvSpPr>
              <p:spPr bwMode="auto">
                <a:xfrm>
                  <a:off x="2832" y="2448"/>
                  <a:ext cx="1536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3839" name="Rectangle 24"/>
                <p:cNvSpPr>
                  <a:spLocks noChangeArrowheads="1"/>
                </p:cNvSpPr>
                <p:nvPr/>
              </p:nvSpPr>
              <p:spPr bwMode="auto">
                <a:xfrm>
                  <a:off x="3216" y="2448"/>
                  <a:ext cx="768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3840" name="Line 25"/>
                <p:cNvSpPr>
                  <a:spLocks noChangeShapeType="1"/>
                </p:cNvSpPr>
                <p:nvPr/>
              </p:nvSpPr>
              <p:spPr bwMode="auto">
                <a:xfrm>
                  <a:off x="3600" y="2448"/>
                  <a:ext cx="0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>
                  <a:sp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3828" name="Text Box 32"/>
              <p:cNvSpPr txBox="1">
                <a:spLocks noChangeArrowheads="1"/>
              </p:cNvSpPr>
              <p:nvPr/>
            </p:nvSpPr>
            <p:spPr bwMode="auto">
              <a:xfrm>
                <a:off x="2150" y="2688"/>
                <a:ext cx="22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29" name="Text Box 33"/>
              <p:cNvSpPr txBox="1">
                <a:spLocks noChangeArrowheads="1"/>
              </p:cNvSpPr>
              <p:nvPr/>
            </p:nvSpPr>
            <p:spPr bwMode="auto">
              <a:xfrm>
                <a:off x="2582" y="2688"/>
                <a:ext cx="22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2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30" name="Text Box 34"/>
              <p:cNvSpPr txBox="1">
                <a:spLocks noChangeArrowheads="1"/>
              </p:cNvSpPr>
              <p:nvPr/>
            </p:nvSpPr>
            <p:spPr bwMode="auto">
              <a:xfrm>
                <a:off x="2945" y="2688"/>
                <a:ext cx="239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4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31" name="Text Box 35"/>
              <p:cNvSpPr txBox="1">
                <a:spLocks noChangeArrowheads="1"/>
              </p:cNvSpPr>
              <p:nvPr/>
            </p:nvSpPr>
            <p:spPr bwMode="auto">
              <a:xfrm>
                <a:off x="3312" y="2688"/>
                <a:ext cx="223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5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32" name="Text Box 36"/>
              <p:cNvSpPr txBox="1">
                <a:spLocks noChangeArrowheads="1"/>
              </p:cNvSpPr>
              <p:nvPr/>
            </p:nvSpPr>
            <p:spPr bwMode="auto">
              <a:xfrm>
                <a:off x="3665" y="2688"/>
                <a:ext cx="239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6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33" name="Text Box 37"/>
              <p:cNvSpPr txBox="1">
                <a:spLocks noChangeArrowheads="1"/>
              </p:cNvSpPr>
              <p:nvPr/>
            </p:nvSpPr>
            <p:spPr bwMode="auto">
              <a:xfrm>
                <a:off x="4049" y="2688"/>
                <a:ext cx="362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16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34" name="Text Box 38"/>
              <p:cNvSpPr txBox="1">
                <a:spLocks noChangeArrowheads="1"/>
              </p:cNvSpPr>
              <p:nvPr/>
            </p:nvSpPr>
            <p:spPr bwMode="auto">
              <a:xfrm>
                <a:off x="4416" y="2688"/>
                <a:ext cx="362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57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35" name="Text Box 39"/>
              <p:cNvSpPr txBox="1">
                <a:spLocks noChangeArrowheads="1"/>
              </p:cNvSpPr>
              <p:nvPr/>
            </p:nvSpPr>
            <p:spPr bwMode="auto">
              <a:xfrm>
                <a:off x="4704" y="2688"/>
                <a:ext cx="484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132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</p:grpSp>
        <p:grpSp>
          <p:nvGrpSpPr>
            <p:cNvPr id="33804" name="Group 52"/>
            <p:cNvGrpSpPr/>
            <p:nvPr/>
          </p:nvGrpSpPr>
          <p:grpSpPr bwMode="auto">
            <a:xfrm>
              <a:off x="3276600" y="3733800"/>
              <a:ext cx="4876800" cy="461963"/>
              <a:chOff x="2064" y="2400"/>
              <a:chExt cx="3072" cy="291"/>
            </a:xfrm>
          </p:grpSpPr>
          <p:grpSp>
            <p:nvGrpSpPr>
              <p:cNvPr id="33813" name="Group 19"/>
              <p:cNvGrpSpPr/>
              <p:nvPr/>
            </p:nvGrpSpPr>
            <p:grpSpPr bwMode="auto">
              <a:xfrm>
                <a:off x="2064" y="2448"/>
                <a:ext cx="3072" cy="192"/>
                <a:chOff x="2064" y="2448"/>
                <a:chExt cx="3072" cy="192"/>
              </a:xfrm>
            </p:grpSpPr>
            <p:sp>
              <p:nvSpPr>
                <p:cNvPr id="33822" name="Rectangle 11"/>
                <p:cNvSpPr>
                  <a:spLocks noChangeArrowheads="1"/>
                </p:cNvSpPr>
                <p:nvPr/>
              </p:nvSpPr>
              <p:spPr bwMode="auto">
                <a:xfrm>
                  <a:off x="2064" y="2448"/>
                  <a:ext cx="3072" cy="192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</a:ln>
              </p:spPr>
              <p:txBody>
                <a:bodyPr wrap="none"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3823" name="Rectangle 13"/>
                <p:cNvSpPr>
                  <a:spLocks noChangeArrowheads="1"/>
                </p:cNvSpPr>
                <p:nvPr/>
              </p:nvSpPr>
              <p:spPr bwMode="auto">
                <a:xfrm>
                  <a:off x="2448" y="2448"/>
                  <a:ext cx="2304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3824" name="Rectangle 15"/>
                <p:cNvSpPr>
                  <a:spLocks noChangeArrowheads="1"/>
                </p:cNvSpPr>
                <p:nvPr/>
              </p:nvSpPr>
              <p:spPr bwMode="auto">
                <a:xfrm>
                  <a:off x="2832" y="2448"/>
                  <a:ext cx="1536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3825" name="Rectangle 16"/>
                <p:cNvSpPr>
                  <a:spLocks noChangeArrowheads="1"/>
                </p:cNvSpPr>
                <p:nvPr/>
              </p:nvSpPr>
              <p:spPr bwMode="auto">
                <a:xfrm>
                  <a:off x="3216" y="2448"/>
                  <a:ext cx="768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3826" name="Line 18"/>
                <p:cNvSpPr>
                  <a:spLocks noChangeShapeType="1"/>
                </p:cNvSpPr>
                <p:nvPr/>
              </p:nvSpPr>
              <p:spPr bwMode="auto">
                <a:xfrm>
                  <a:off x="3600" y="2448"/>
                  <a:ext cx="0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>
                  <a:sp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3814" name="Text Box 40"/>
              <p:cNvSpPr txBox="1">
                <a:spLocks noChangeArrowheads="1"/>
              </p:cNvSpPr>
              <p:nvPr/>
            </p:nvSpPr>
            <p:spPr bwMode="auto">
              <a:xfrm>
                <a:off x="2160" y="2400"/>
                <a:ext cx="239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15" name="Text Box 41"/>
              <p:cNvSpPr txBox="1">
                <a:spLocks noChangeArrowheads="1"/>
              </p:cNvSpPr>
              <p:nvPr/>
            </p:nvSpPr>
            <p:spPr bwMode="auto">
              <a:xfrm>
                <a:off x="2513" y="2400"/>
                <a:ext cx="239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2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16" name="Text Box 42"/>
              <p:cNvSpPr txBox="1">
                <a:spLocks noChangeArrowheads="1"/>
              </p:cNvSpPr>
              <p:nvPr/>
            </p:nvSpPr>
            <p:spPr bwMode="auto">
              <a:xfrm>
                <a:off x="2928" y="2400"/>
                <a:ext cx="239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4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17" name="Text Box 43"/>
              <p:cNvSpPr txBox="1">
                <a:spLocks noChangeArrowheads="1"/>
              </p:cNvSpPr>
              <p:nvPr/>
            </p:nvSpPr>
            <p:spPr bwMode="auto">
              <a:xfrm>
                <a:off x="3264" y="2400"/>
                <a:ext cx="362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11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18" name="Text Box 44"/>
              <p:cNvSpPr txBox="1">
                <a:spLocks noChangeArrowheads="1"/>
              </p:cNvSpPr>
              <p:nvPr/>
            </p:nvSpPr>
            <p:spPr bwMode="auto">
              <a:xfrm>
                <a:off x="3665" y="2400"/>
                <a:ext cx="362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31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19" name="Text Box 45"/>
              <p:cNvSpPr txBox="1">
                <a:spLocks noChangeArrowheads="1"/>
              </p:cNvSpPr>
              <p:nvPr/>
            </p:nvSpPr>
            <p:spPr bwMode="auto">
              <a:xfrm>
                <a:off x="4049" y="2400"/>
                <a:ext cx="362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45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20" name="Text Box 46"/>
              <p:cNvSpPr txBox="1">
                <a:spLocks noChangeArrowheads="1"/>
              </p:cNvSpPr>
              <p:nvPr/>
            </p:nvSpPr>
            <p:spPr bwMode="auto">
              <a:xfrm>
                <a:off x="4320" y="2400"/>
                <a:ext cx="484" cy="2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173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3821" name="Text Box 47"/>
              <p:cNvSpPr txBox="1">
                <a:spLocks noChangeArrowheads="1"/>
              </p:cNvSpPr>
              <p:nvPr/>
            </p:nvSpPr>
            <p:spPr bwMode="auto">
              <a:xfrm>
                <a:off x="4747" y="2400"/>
                <a:ext cx="116" cy="2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</p:grpSp>
        <p:sp>
          <p:nvSpPr>
            <p:cNvPr id="33805" name="Text Box 48"/>
            <p:cNvSpPr txBox="1">
              <a:spLocks noChangeArrowheads="1"/>
            </p:cNvSpPr>
            <p:nvPr/>
          </p:nvSpPr>
          <p:spPr bwMode="auto">
            <a:xfrm>
              <a:off x="3276600" y="4800600"/>
              <a:ext cx="379413" cy="46196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806" name="AutoShape 49"/>
            <p:cNvSpPr>
              <a:spLocks noChangeArrowheads="1"/>
            </p:cNvSpPr>
            <p:nvPr/>
          </p:nvSpPr>
          <p:spPr bwMode="auto">
            <a:xfrm>
              <a:off x="2057400" y="4876800"/>
              <a:ext cx="1143000" cy="228600"/>
            </a:xfrm>
            <a:custGeom>
              <a:avLst/>
              <a:gdLst>
                <a:gd name="T0" fmla="*/ 2147483647 w 21600"/>
                <a:gd name="T1" fmla="*/ 0 h 21600"/>
                <a:gd name="T2" fmla="*/ 0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807" name="Text Box 50"/>
            <p:cNvSpPr txBox="1">
              <a:spLocks noChangeArrowheads="1"/>
            </p:cNvSpPr>
            <p:nvPr/>
          </p:nvSpPr>
          <p:spPr bwMode="auto">
            <a:xfrm>
              <a:off x="3895725" y="4800600"/>
              <a:ext cx="574675" cy="46196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810" name="Text Box 46"/>
            <p:cNvSpPr txBox="1">
              <a:spLocks noChangeArrowheads="1"/>
            </p:cNvSpPr>
            <p:nvPr/>
          </p:nvSpPr>
          <p:spPr bwMode="auto">
            <a:xfrm>
              <a:off x="7467600" y="3733800"/>
              <a:ext cx="768350" cy="46196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174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811" name="Text Box 50"/>
            <p:cNvSpPr txBox="1">
              <a:spLocks noChangeArrowheads="1"/>
            </p:cNvSpPr>
            <p:nvPr/>
          </p:nvSpPr>
          <p:spPr bwMode="auto">
            <a:xfrm>
              <a:off x="4606925" y="4800600"/>
              <a:ext cx="574675" cy="46196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54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812" name="Text Box 50"/>
            <p:cNvSpPr txBox="1">
              <a:spLocks noChangeArrowheads="1"/>
            </p:cNvSpPr>
            <p:nvPr/>
          </p:nvSpPr>
          <p:spPr bwMode="auto">
            <a:xfrm>
              <a:off x="5029200" y="4800600"/>
              <a:ext cx="768350" cy="461963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101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Inverted index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2400" dirty="0">
                <a:ea typeface="MS PGothic" charset="0"/>
              </a:rPr>
              <a:t>We need variable-size </a:t>
            </a:r>
            <a:r>
              <a:rPr lang="en-US" sz="2400" dirty="0">
                <a:solidFill>
                  <a:schemeClr val="accent2"/>
                </a:solidFill>
                <a:ea typeface="MS PGothic" charset="0"/>
              </a:rPr>
              <a:t>postings lists</a:t>
            </a:r>
            <a:endParaRPr lang="en-US" sz="2400" dirty="0">
              <a:solidFill>
                <a:schemeClr val="accent2"/>
              </a:solidFill>
              <a:ea typeface="MS PGothic" charset="0"/>
            </a:endParaRPr>
          </a:p>
          <a:p>
            <a:pPr lvl="1" eaLnBrk="1" hangingPunct="1"/>
            <a:r>
              <a:rPr lang="en-US" sz="2400" dirty="0">
                <a:ea typeface="MS PGothic" charset="0"/>
              </a:rPr>
              <a:t>On disk, a continuous run of postings is normal and best</a:t>
            </a:r>
            <a:endParaRPr lang="en-US" sz="2400" dirty="0">
              <a:ea typeface="MS PGothic" charset="0"/>
            </a:endParaRPr>
          </a:p>
          <a:p>
            <a:pPr lvl="1" eaLnBrk="1" hangingPunct="1"/>
            <a:r>
              <a:rPr lang="en-US" sz="2400" dirty="0">
                <a:ea typeface="MS PGothic" charset="0"/>
              </a:rPr>
              <a:t>In memory, can use linked lists or variable length arrays</a:t>
            </a:r>
            <a:endParaRPr lang="en-US" sz="2400" dirty="0">
              <a:ea typeface="MS PGothic" charset="0"/>
            </a:endParaRPr>
          </a:p>
          <a:p>
            <a:pPr lvl="2" eaLnBrk="1" hangingPunct="1"/>
            <a:r>
              <a:rPr lang="en-US" dirty="0">
                <a:ea typeface="MS PGothic" charset="0"/>
              </a:rPr>
              <a:t>Some tradeoffs in size/ease of insertion</a:t>
            </a:r>
            <a:endParaRPr lang="en-US" dirty="0">
              <a:ea typeface="MS PGothic" charset="0"/>
            </a:endParaRPr>
          </a:p>
        </p:txBody>
      </p:sp>
      <p:sp>
        <p:nvSpPr>
          <p:cNvPr id="34820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6613525" y="5899150"/>
            <a:ext cx="2133600" cy="365125"/>
          </a:xfrm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F39FF5EE-3BE4-CA4F-B1C6-FB447380EDE2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2" name="Group 54"/>
          <p:cNvGrpSpPr/>
          <p:nvPr/>
        </p:nvGrpSpPr>
        <p:grpSpPr bwMode="auto">
          <a:xfrm>
            <a:off x="365125" y="3514725"/>
            <a:ext cx="1666875" cy="2398713"/>
            <a:chOff x="192" y="2502"/>
            <a:chExt cx="1050" cy="1511"/>
          </a:xfrm>
        </p:grpSpPr>
        <p:sp>
          <p:nvSpPr>
            <p:cNvPr id="34876" name="AutoShape 46"/>
            <p:cNvSpPr/>
            <p:nvPr/>
          </p:nvSpPr>
          <p:spPr bwMode="auto">
            <a:xfrm>
              <a:off x="192" y="2502"/>
              <a:ext cx="144" cy="960"/>
            </a:xfrm>
            <a:prstGeom prst="leftBrace">
              <a:avLst>
                <a:gd name="adj1" fmla="val 55556"/>
                <a:gd name="adj2" fmla="val 50000"/>
              </a:avLst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3838" name="Text Box 47"/>
            <p:cNvSpPr txBox="1">
              <a:spLocks noChangeArrowheads="1"/>
            </p:cNvSpPr>
            <p:nvPr/>
          </p:nvSpPr>
          <p:spPr bwMode="auto">
            <a:xfrm>
              <a:off x="278" y="3725"/>
              <a:ext cx="964" cy="28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i="1">
                  <a:latin typeface="Times New Roman Regular" panose="02020503050405090304" charset="0"/>
                  <a:ea typeface="Arial Unicode MS" panose="020B0604020202020204" charset="-122"/>
                  <a:cs typeface="Times New Roman Regular" panose="02020503050405090304" charset="0"/>
                </a:rPr>
                <a:t>Dictionary</a:t>
              </a:r>
              <a:endParaRPr lang="en-US" i="1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endParaRPr>
            </a:p>
          </p:txBody>
        </p:sp>
        <p:cxnSp>
          <p:nvCxnSpPr>
            <p:cNvPr id="34878" name="AutoShape 48"/>
            <p:cNvCxnSpPr>
              <a:cxnSpLocks noChangeShapeType="1"/>
              <a:stCxn id="33838" idx="1"/>
              <a:endCxn id="34876" idx="1"/>
            </p:cNvCxnSpPr>
            <p:nvPr/>
          </p:nvCxnSpPr>
          <p:spPr bwMode="auto">
            <a:xfrm rot="10800000">
              <a:off x="192" y="2982"/>
              <a:ext cx="86" cy="889"/>
            </a:xfrm>
            <a:prstGeom prst="curvedConnector3">
              <a:avLst>
                <a:gd name="adj1" fmla="val 267440"/>
              </a:avLst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3" name="Group 53"/>
          <p:cNvGrpSpPr/>
          <p:nvPr/>
        </p:nvGrpSpPr>
        <p:grpSpPr bwMode="auto">
          <a:xfrm>
            <a:off x="3717925" y="5038725"/>
            <a:ext cx="5334000" cy="803275"/>
            <a:chOff x="2352" y="3600"/>
            <a:chExt cx="3360" cy="506"/>
          </a:xfrm>
        </p:grpSpPr>
        <p:sp>
          <p:nvSpPr>
            <p:cNvPr id="34874" name="AutoShape 51"/>
            <p:cNvSpPr/>
            <p:nvPr/>
          </p:nvSpPr>
          <p:spPr bwMode="auto">
            <a:xfrm rot="-5400000">
              <a:off x="3924" y="2028"/>
              <a:ext cx="216" cy="3360"/>
            </a:xfrm>
            <a:prstGeom prst="leftBrace">
              <a:avLst>
                <a:gd name="adj1" fmla="val 129630"/>
                <a:gd name="adj2" fmla="val 50000"/>
              </a:avLst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75" name="Text Box 52"/>
            <p:cNvSpPr txBox="1">
              <a:spLocks noChangeArrowheads="1"/>
            </p:cNvSpPr>
            <p:nvPr/>
          </p:nvSpPr>
          <p:spPr bwMode="auto">
            <a:xfrm>
              <a:off x="3600" y="3815"/>
              <a:ext cx="880" cy="291"/>
            </a:xfrm>
            <a:prstGeom prst="rect">
              <a:avLst/>
            </a:prstGeom>
            <a:solidFill>
              <a:srgbClr val="83ADC1"/>
            </a:solidFill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i="1">
                  <a:latin typeface="Times New Roman Regular" panose="02020503050405090304" charset="0"/>
                  <a:cs typeface="Times New Roman Regular" panose="02020503050405090304" charset="0"/>
                </a:rPr>
                <a:t>Postings</a:t>
              </a:r>
              <a:endParaRPr lang="en-US" i="1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1200183" name="Text Box 55"/>
          <p:cNvSpPr txBox="1">
            <a:spLocks noChangeArrowheads="1"/>
          </p:cNvSpPr>
          <p:nvPr/>
        </p:nvSpPr>
        <p:spPr bwMode="auto">
          <a:xfrm>
            <a:off x="3184525" y="5827713"/>
            <a:ext cx="5605463" cy="457200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Sorted by docID (more later on why).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7527925" y="2590800"/>
            <a:ext cx="1143000" cy="838200"/>
            <a:chOff x="7467600" y="3048000"/>
            <a:chExt cx="1143000" cy="838200"/>
          </a:xfrm>
        </p:grpSpPr>
        <p:sp>
          <p:nvSpPr>
            <p:cNvPr id="22568" name="Rectangle 73"/>
            <p:cNvSpPr>
              <a:spLocks noChangeArrowheads="1"/>
            </p:cNvSpPr>
            <p:nvPr/>
          </p:nvSpPr>
          <p:spPr bwMode="auto">
            <a:xfrm>
              <a:off x="7467600" y="3048000"/>
              <a:ext cx="1143000" cy="4064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2000" i="1" dirty="0">
                  <a:solidFill>
                    <a:srgbClr val="000000"/>
                  </a:solidFill>
                  <a:latin typeface="Times New Roman Regular" panose="02020503050405090304" charset="0"/>
                  <a:ea typeface="Arial Unicode MS" panose="020B0604020202020204" charset="-122"/>
                  <a:cs typeface="Times New Roman Regular" panose="02020503050405090304" charset="0"/>
                </a:rPr>
                <a:t>Posting</a:t>
              </a:r>
              <a:endParaRPr lang="en-US" sz="2000" i="1" dirty="0">
                <a:solidFill>
                  <a:srgbClr val="000000"/>
                </a:solidFill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endParaRPr>
            </a:p>
          </p:txBody>
        </p:sp>
        <p:sp>
          <p:nvSpPr>
            <p:cNvPr id="34825" name="Line 75"/>
            <p:cNvSpPr>
              <a:spLocks noChangeShapeType="1"/>
            </p:cNvSpPr>
            <p:nvPr/>
          </p:nvSpPr>
          <p:spPr bwMode="auto">
            <a:xfrm flipH="1">
              <a:off x="7620000" y="3505200"/>
              <a:ext cx="2286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sp>
        <p:nvSpPr>
          <p:cNvPr id="34826" name="TextBox 52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4" name="Text Box 4"/>
          <p:cNvSpPr txBox="1">
            <a:spLocks noChangeArrowheads="1"/>
          </p:cNvSpPr>
          <p:nvPr/>
        </p:nvSpPr>
        <p:spPr bwMode="auto">
          <a:xfrm>
            <a:off x="815975" y="3429000"/>
            <a:ext cx="109220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Brutus</a:t>
            </a:r>
            <a:endParaRPr lang="en-US" b="1" i="1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</p:txBody>
      </p:sp>
      <p:sp>
        <p:nvSpPr>
          <p:cNvPr id="55" name="Text Box 5"/>
          <p:cNvSpPr txBox="1">
            <a:spLocks noChangeArrowheads="1"/>
          </p:cNvSpPr>
          <p:nvPr/>
        </p:nvSpPr>
        <p:spPr bwMode="auto">
          <a:xfrm>
            <a:off x="815975" y="4486275"/>
            <a:ext cx="1490663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Calpurnia</a:t>
            </a:r>
            <a:endParaRPr lang="en-US" b="1" i="1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</p:txBody>
      </p:sp>
      <p:sp>
        <p:nvSpPr>
          <p:cNvPr id="56" name="Text Box 6"/>
          <p:cNvSpPr txBox="1">
            <a:spLocks noChangeArrowheads="1"/>
          </p:cNvSpPr>
          <p:nvPr/>
        </p:nvSpPr>
        <p:spPr bwMode="auto">
          <a:xfrm>
            <a:off x="815975" y="3962400"/>
            <a:ext cx="114935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Caesar</a:t>
            </a:r>
            <a:endParaRPr lang="en-US" b="1" i="1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</p:txBody>
      </p:sp>
      <p:sp>
        <p:nvSpPr>
          <p:cNvPr id="34830" name="AutoShape 7"/>
          <p:cNvSpPr>
            <a:spLocks noChangeArrowheads="1"/>
          </p:cNvSpPr>
          <p:nvPr/>
        </p:nvSpPr>
        <p:spPr bwMode="auto">
          <a:xfrm>
            <a:off x="2492375" y="35052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4831" name="AutoShape 8"/>
          <p:cNvSpPr>
            <a:spLocks noChangeArrowheads="1"/>
          </p:cNvSpPr>
          <p:nvPr/>
        </p:nvSpPr>
        <p:spPr bwMode="auto">
          <a:xfrm>
            <a:off x="2492375" y="40386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34832" name="Group 26"/>
          <p:cNvGrpSpPr/>
          <p:nvPr/>
        </p:nvGrpSpPr>
        <p:grpSpPr bwMode="auto">
          <a:xfrm>
            <a:off x="3711575" y="4572000"/>
            <a:ext cx="4876800" cy="304800"/>
            <a:chOff x="2064" y="2448"/>
            <a:chExt cx="3072" cy="192"/>
          </a:xfrm>
        </p:grpSpPr>
        <p:sp>
          <p:nvSpPr>
            <p:cNvPr id="34869" name="Rectangle 27"/>
            <p:cNvSpPr>
              <a:spLocks noChangeArrowheads="1"/>
            </p:cNvSpPr>
            <p:nvPr/>
          </p:nvSpPr>
          <p:spPr bwMode="auto">
            <a:xfrm>
              <a:off x="2064" y="2448"/>
              <a:ext cx="3072" cy="192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70" name="Rectangle 28"/>
            <p:cNvSpPr>
              <a:spLocks noChangeArrowheads="1"/>
            </p:cNvSpPr>
            <p:nvPr/>
          </p:nvSpPr>
          <p:spPr bwMode="auto">
            <a:xfrm>
              <a:off x="2448" y="2448"/>
              <a:ext cx="2304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71" name="Rectangle 29"/>
            <p:cNvSpPr>
              <a:spLocks noChangeArrowheads="1"/>
            </p:cNvSpPr>
            <p:nvPr/>
          </p:nvSpPr>
          <p:spPr bwMode="auto">
            <a:xfrm>
              <a:off x="2832" y="2448"/>
              <a:ext cx="1536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72" name="Rectangle 30"/>
            <p:cNvSpPr>
              <a:spLocks noChangeArrowheads="1"/>
            </p:cNvSpPr>
            <p:nvPr/>
          </p:nvSpPr>
          <p:spPr bwMode="auto">
            <a:xfrm>
              <a:off x="3216" y="2448"/>
              <a:ext cx="768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73" name="Line 31"/>
            <p:cNvSpPr>
              <a:spLocks noChangeShapeType="1"/>
            </p:cNvSpPr>
            <p:nvPr/>
          </p:nvSpPr>
          <p:spPr bwMode="auto">
            <a:xfrm>
              <a:off x="3600" y="244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34833" name="Group 51"/>
          <p:cNvGrpSpPr/>
          <p:nvPr/>
        </p:nvGrpSpPr>
        <p:grpSpPr bwMode="auto">
          <a:xfrm>
            <a:off x="3711575" y="3962400"/>
            <a:ext cx="4959350" cy="461963"/>
            <a:chOff x="2064" y="2688"/>
            <a:chExt cx="3124" cy="291"/>
          </a:xfrm>
        </p:grpSpPr>
        <p:grpSp>
          <p:nvGrpSpPr>
            <p:cNvPr id="34855" name="Group 20"/>
            <p:cNvGrpSpPr/>
            <p:nvPr/>
          </p:nvGrpSpPr>
          <p:grpSpPr bwMode="auto">
            <a:xfrm>
              <a:off x="2064" y="2736"/>
              <a:ext cx="3072" cy="192"/>
              <a:chOff x="2064" y="2448"/>
              <a:chExt cx="3072" cy="192"/>
            </a:xfrm>
          </p:grpSpPr>
          <p:sp>
            <p:nvSpPr>
              <p:cNvPr id="34864" name="Rectangle 21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</a:ln>
            </p:spPr>
            <p:txBody>
              <a:bodyPr wrap="none"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4865" name="Rectangle 22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4866" name="Rectangle 23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4867" name="Rectangle 24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4868" name="Line 25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34856" name="Text Box 32"/>
            <p:cNvSpPr txBox="1">
              <a:spLocks noChangeArrowheads="1"/>
            </p:cNvSpPr>
            <p:nvPr/>
          </p:nvSpPr>
          <p:spPr bwMode="auto">
            <a:xfrm>
              <a:off x="2150" y="2688"/>
              <a:ext cx="223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57" name="Text Box 33"/>
            <p:cNvSpPr txBox="1">
              <a:spLocks noChangeArrowheads="1"/>
            </p:cNvSpPr>
            <p:nvPr/>
          </p:nvSpPr>
          <p:spPr bwMode="auto">
            <a:xfrm>
              <a:off x="2582" y="2688"/>
              <a:ext cx="223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58" name="Text Box 34"/>
            <p:cNvSpPr txBox="1">
              <a:spLocks noChangeArrowheads="1"/>
            </p:cNvSpPr>
            <p:nvPr/>
          </p:nvSpPr>
          <p:spPr bwMode="auto">
            <a:xfrm>
              <a:off x="2945" y="2688"/>
              <a:ext cx="239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59" name="Text Box 35"/>
            <p:cNvSpPr txBox="1">
              <a:spLocks noChangeArrowheads="1"/>
            </p:cNvSpPr>
            <p:nvPr/>
          </p:nvSpPr>
          <p:spPr bwMode="auto">
            <a:xfrm>
              <a:off x="3312" y="2688"/>
              <a:ext cx="223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5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60" name="Text Box 36"/>
            <p:cNvSpPr txBox="1">
              <a:spLocks noChangeArrowheads="1"/>
            </p:cNvSpPr>
            <p:nvPr/>
          </p:nvSpPr>
          <p:spPr bwMode="auto">
            <a:xfrm>
              <a:off x="3665" y="2688"/>
              <a:ext cx="239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6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61" name="Text Box 37"/>
            <p:cNvSpPr txBox="1">
              <a:spLocks noChangeArrowheads="1"/>
            </p:cNvSpPr>
            <p:nvPr/>
          </p:nvSpPr>
          <p:spPr bwMode="auto">
            <a:xfrm>
              <a:off x="4049" y="2688"/>
              <a:ext cx="362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16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62" name="Text Box 38"/>
            <p:cNvSpPr txBox="1">
              <a:spLocks noChangeArrowheads="1"/>
            </p:cNvSpPr>
            <p:nvPr/>
          </p:nvSpPr>
          <p:spPr bwMode="auto">
            <a:xfrm>
              <a:off x="4416" y="2688"/>
              <a:ext cx="362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57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63" name="Text Box 39"/>
            <p:cNvSpPr txBox="1">
              <a:spLocks noChangeArrowheads="1"/>
            </p:cNvSpPr>
            <p:nvPr/>
          </p:nvSpPr>
          <p:spPr bwMode="auto">
            <a:xfrm>
              <a:off x="4704" y="2688"/>
              <a:ext cx="484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132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grpSp>
        <p:nvGrpSpPr>
          <p:cNvPr id="34834" name="Group 52"/>
          <p:cNvGrpSpPr/>
          <p:nvPr/>
        </p:nvGrpSpPr>
        <p:grpSpPr bwMode="auto">
          <a:xfrm>
            <a:off x="3711575" y="3429000"/>
            <a:ext cx="4876800" cy="461963"/>
            <a:chOff x="2064" y="2400"/>
            <a:chExt cx="3072" cy="291"/>
          </a:xfrm>
        </p:grpSpPr>
        <p:grpSp>
          <p:nvGrpSpPr>
            <p:cNvPr id="34841" name="Group 19"/>
            <p:cNvGrpSpPr/>
            <p:nvPr/>
          </p:nvGrpSpPr>
          <p:grpSpPr bwMode="auto">
            <a:xfrm>
              <a:off x="2064" y="2448"/>
              <a:ext cx="3072" cy="192"/>
              <a:chOff x="2064" y="2448"/>
              <a:chExt cx="3072" cy="192"/>
            </a:xfrm>
          </p:grpSpPr>
          <p:sp>
            <p:nvSpPr>
              <p:cNvPr id="34850" name="Rectangle 11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</a:ln>
            </p:spPr>
            <p:txBody>
              <a:bodyPr wrap="none"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4851" name="Rectangle 13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4852" name="Rectangle 15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4853" name="Rectangle 16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4854" name="Line 18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34842" name="Text Box 40"/>
            <p:cNvSpPr txBox="1">
              <a:spLocks noChangeArrowheads="1"/>
            </p:cNvSpPr>
            <p:nvPr/>
          </p:nvSpPr>
          <p:spPr bwMode="auto">
            <a:xfrm>
              <a:off x="2160" y="2400"/>
              <a:ext cx="239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43" name="Text Box 41"/>
            <p:cNvSpPr txBox="1">
              <a:spLocks noChangeArrowheads="1"/>
            </p:cNvSpPr>
            <p:nvPr/>
          </p:nvSpPr>
          <p:spPr bwMode="auto">
            <a:xfrm>
              <a:off x="2513" y="2400"/>
              <a:ext cx="239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dirty="0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44" name="Text Box 42"/>
            <p:cNvSpPr txBox="1">
              <a:spLocks noChangeArrowheads="1"/>
            </p:cNvSpPr>
            <p:nvPr/>
          </p:nvSpPr>
          <p:spPr bwMode="auto">
            <a:xfrm>
              <a:off x="2928" y="2400"/>
              <a:ext cx="239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45" name="Text Box 43"/>
            <p:cNvSpPr txBox="1">
              <a:spLocks noChangeArrowheads="1"/>
            </p:cNvSpPr>
            <p:nvPr/>
          </p:nvSpPr>
          <p:spPr bwMode="auto">
            <a:xfrm>
              <a:off x="3264" y="2400"/>
              <a:ext cx="362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46" name="Text Box 44"/>
            <p:cNvSpPr txBox="1">
              <a:spLocks noChangeArrowheads="1"/>
            </p:cNvSpPr>
            <p:nvPr/>
          </p:nvSpPr>
          <p:spPr bwMode="auto">
            <a:xfrm>
              <a:off x="3665" y="2400"/>
              <a:ext cx="362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47" name="Text Box 45"/>
            <p:cNvSpPr txBox="1">
              <a:spLocks noChangeArrowheads="1"/>
            </p:cNvSpPr>
            <p:nvPr/>
          </p:nvSpPr>
          <p:spPr bwMode="auto">
            <a:xfrm>
              <a:off x="4049" y="2400"/>
              <a:ext cx="362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45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48" name="Text Box 46"/>
            <p:cNvSpPr txBox="1">
              <a:spLocks noChangeArrowheads="1"/>
            </p:cNvSpPr>
            <p:nvPr/>
          </p:nvSpPr>
          <p:spPr bwMode="auto">
            <a:xfrm>
              <a:off x="4320" y="2400"/>
              <a:ext cx="484" cy="29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173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4849" name="Text Box 47"/>
            <p:cNvSpPr txBox="1">
              <a:spLocks noChangeArrowheads="1"/>
            </p:cNvSpPr>
            <p:nvPr/>
          </p:nvSpPr>
          <p:spPr bwMode="auto">
            <a:xfrm>
              <a:off x="4747" y="2400"/>
              <a:ext cx="116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34835" name="Text Box 48"/>
          <p:cNvSpPr txBox="1">
            <a:spLocks noChangeArrowheads="1"/>
          </p:cNvSpPr>
          <p:nvPr/>
        </p:nvSpPr>
        <p:spPr bwMode="auto">
          <a:xfrm>
            <a:off x="3711575" y="4495800"/>
            <a:ext cx="379413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2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4836" name="AutoShape 49"/>
          <p:cNvSpPr>
            <a:spLocks noChangeArrowheads="1"/>
          </p:cNvSpPr>
          <p:nvPr/>
        </p:nvSpPr>
        <p:spPr bwMode="auto">
          <a:xfrm>
            <a:off x="2492375" y="45720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4837" name="Text Box 50"/>
          <p:cNvSpPr txBox="1">
            <a:spLocks noChangeArrowheads="1"/>
          </p:cNvSpPr>
          <p:nvPr/>
        </p:nvSpPr>
        <p:spPr bwMode="auto">
          <a:xfrm>
            <a:off x="4330700" y="4495800"/>
            <a:ext cx="573088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31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4838" name="Text Box 46"/>
          <p:cNvSpPr txBox="1">
            <a:spLocks noChangeArrowheads="1"/>
          </p:cNvSpPr>
          <p:nvPr/>
        </p:nvSpPr>
        <p:spPr bwMode="auto">
          <a:xfrm>
            <a:off x="7902575" y="3429000"/>
            <a:ext cx="768350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174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4839" name="Text Box 50"/>
          <p:cNvSpPr txBox="1">
            <a:spLocks noChangeArrowheads="1"/>
          </p:cNvSpPr>
          <p:nvPr/>
        </p:nvSpPr>
        <p:spPr bwMode="auto">
          <a:xfrm>
            <a:off x="5041900" y="4495800"/>
            <a:ext cx="574675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54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4840" name="Text Box 50"/>
          <p:cNvSpPr txBox="1">
            <a:spLocks noChangeArrowheads="1"/>
          </p:cNvSpPr>
          <p:nvPr/>
        </p:nvSpPr>
        <p:spPr bwMode="auto">
          <a:xfrm>
            <a:off x="5464175" y="4495800"/>
            <a:ext cx="768350" cy="4619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101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6"/>
          <p:cNvGrpSpPr/>
          <p:nvPr/>
        </p:nvGrpSpPr>
        <p:grpSpPr bwMode="auto">
          <a:xfrm>
            <a:off x="452437" y="2593916"/>
            <a:ext cx="8285163" cy="1096963"/>
            <a:chOff x="470" y="1757"/>
            <a:chExt cx="5219" cy="691"/>
          </a:xfrm>
        </p:grpSpPr>
        <p:sp>
          <p:nvSpPr>
            <p:cNvPr id="36912" name="AutoShape 13"/>
            <p:cNvSpPr>
              <a:spLocks noChangeArrowheads="1"/>
            </p:cNvSpPr>
            <p:nvPr/>
          </p:nvSpPr>
          <p:spPr bwMode="auto">
            <a:xfrm>
              <a:off x="2207" y="1757"/>
              <a:ext cx="724" cy="257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Tokenizer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3" name="AutoShape 17"/>
            <p:cNvSpPr>
              <a:spLocks noChangeArrowheads="1"/>
            </p:cNvSpPr>
            <p:nvPr/>
          </p:nvSpPr>
          <p:spPr bwMode="auto">
            <a:xfrm>
              <a:off x="2496" y="2064"/>
              <a:ext cx="192" cy="38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4" name="Text Box 20"/>
            <p:cNvSpPr txBox="1">
              <a:spLocks noChangeArrowheads="1"/>
            </p:cNvSpPr>
            <p:nvPr/>
          </p:nvSpPr>
          <p:spPr bwMode="auto">
            <a:xfrm>
              <a:off x="470" y="2119"/>
              <a:ext cx="1193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sz="2000" dirty="0">
                  <a:latin typeface="Times New Roman Regular" panose="02020503050405090304" charset="0"/>
                  <a:cs typeface="Times New Roman Regular" panose="02020503050405090304" charset="0"/>
                </a:rPr>
                <a:t>Token stream</a:t>
              </a:r>
              <a:endParaRPr lang="en-US" sz="2000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5" name="Rectangle 26"/>
            <p:cNvSpPr>
              <a:spLocks noChangeArrowheads="1"/>
            </p:cNvSpPr>
            <p:nvPr/>
          </p:nvSpPr>
          <p:spPr bwMode="auto">
            <a:xfrm>
              <a:off x="3009" y="2100"/>
              <a:ext cx="698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Friends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6" name="Rectangle 27"/>
            <p:cNvSpPr>
              <a:spLocks noChangeArrowheads="1"/>
            </p:cNvSpPr>
            <p:nvPr/>
          </p:nvSpPr>
          <p:spPr bwMode="auto">
            <a:xfrm>
              <a:off x="3761" y="2106"/>
              <a:ext cx="751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Romans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7" name="Rectangle 28"/>
            <p:cNvSpPr>
              <a:spLocks noChangeArrowheads="1"/>
            </p:cNvSpPr>
            <p:nvPr/>
          </p:nvSpPr>
          <p:spPr bwMode="auto">
            <a:xfrm>
              <a:off x="4608" y="2106"/>
              <a:ext cx="1081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Countrymen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Inverted index construction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grpSp>
        <p:nvGrpSpPr>
          <p:cNvPr id="3" name="Group 70"/>
          <p:cNvGrpSpPr/>
          <p:nvPr/>
        </p:nvGrpSpPr>
        <p:grpSpPr bwMode="auto">
          <a:xfrm>
            <a:off x="468312" y="3605154"/>
            <a:ext cx="8272463" cy="1381125"/>
            <a:chOff x="480" y="2394"/>
            <a:chExt cx="5211" cy="870"/>
          </a:xfrm>
        </p:grpSpPr>
        <p:sp>
          <p:nvSpPr>
            <p:cNvPr id="36906" name="AutoShape 14"/>
            <p:cNvSpPr>
              <a:spLocks noChangeArrowheads="1"/>
            </p:cNvSpPr>
            <p:nvPr/>
          </p:nvSpPr>
          <p:spPr bwMode="auto">
            <a:xfrm>
              <a:off x="1680" y="2394"/>
              <a:ext cx="1824" cy="562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Linguistic modules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07" name="AutoShape 18"/>
            <p:cNvSpPr>
              <a:spLocks noChangeArrowheads="1"/>
            </p:cNvSpPr>
            <p:nvPr/>
          </p:nvSpPr>
          <p:spPr bwMode="auto">
            <a:xfrm>
              <a:off x="2496" y="2928"/>
              <a:ext cx="192" cy="336"/>
            </a:xfrm>
            <a:prstGeom prst="downArrow">
              <a:avLst>
                <a:gd name="adj1" fmla="val 50000"/>
                <a:gd name="adj2" fmla="val 4375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08" name="Text Box 21"/>
            <p:cNvSpPr txBox="1">
              <a:spLocks noChangeArrowheads="1"/>
            </p:cNvSpPr>
            <p:nvPr/>
          </p:nvSpPr>
          <p:spPr bwMode="auto">
            <a:xfrm>
              <a:off x="480" y="2935"/>
              <a:ext cx="1418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sz="2000" dirty="0">
                  <a:latin typeface="Times New Roman Regular" panose="02020503050405090304" charset="0"/>
                  <a:cs typeface="Times New Roman Regular" panose="02020503050405090304" charset="0"/>
                </a:rPr>
                <a:t>Modified tokens</a:t>
              </a:r>
              <a:endParaRPr lang="en-US" sz="2000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09" name="Rectangle 29"/>
            <p:cNvSpPr>
              <a:spLocks noChangeArrowheads="1"/>
            </p:cNvSpPr>
            <p:nvPr/>
          </p:nvSpPr>
          <p:spPr bwMode="auto">
            <a:xfrm>
              <a:off x="3092" y="2868"/>
              <a:ext cx="580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friend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0" name="Rectangle 30"/>
            <p:cNvSpPr>
              <a:spLocks noChangeArrowheads="1"/>
            </p:cNvSpPr>
            <p:nvPr/>
          </p:nvSpPr>
          <p:spPr bwMode="auto">
            <a:xfrm>
              <a:off x="3854" y="2874"/>
              <a:ext cx="612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roman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1" name="Rectangle 31"/>
            <p:cNvSpPr>
              <a:spLocks noChangeArrowheads="1"/>
            </p:cNvSpPr>
            <p:nvPr/>
          </p:nvSpPr>
          <p:spPr bwMode="auto">
            <a:xfrm>
              <a:off x="4653" y="2874"/>
              <a:ext cx="1038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countryman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grpSp>
        <p:nvGrpSpPr>
          <p:cNvPr id="4" name="Group 72"/>
          <p:cNvGrpSpPr/>
          <p:nvPr/>
        </p:nvGrpSpPr>
        <p:grpSpPr bwMode="auto">
          <a:xfrm>
            <a:off x="468312" y="4976754"/>
            <a:ext cx="8350250" cy="1604963"/>
            <a:chOff x="480" y="3258"/>
            <a:chExt cx="5260" cy="1011"/>
          </a:xfrm>
        </p:grpSpPr>
        <p:sp>
          <p:nvSpPr>
            <p:cNvPr id="36884" name="AutoShape 15"/>
            <p:cNvSpPr>
              <a:spLocks noChangeArrowheads="1"/>
            </p:cNvSpPr>
            <p:nvPr/>
          </p:nvSpPr>
          <p:spPr bwMode="auto">
            <a:xfrm>
              <a:off x="2155" y="3258"/>
              <a:ext cx="850" cy="314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Indexer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885" name="AutoShape 22"/>
            <p:cNvSpPr>
              <a:spLocks noChangeArrowheads="1"/>
            </p:cNvSpPr>
            <p:nvPr/>
          </p:nvSpPr>
          <p:spPr bwMode="auto">
            <a:xfrm>
              <a:off x="2496" y="3594"/>
              <a:ext cx="192" cy="288"/>
            </a:xfrm>
            <a:prstGeom prst="downArrow">
              <a:avLst>
                <a:gd name="adj1" fmla="val 50000"/>
                <a:gd name="adj2" fmla="val 37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886" name="Text Box 23"/>
            <p:cNvSpPr txBox="1">
              <a:spLocks noChangeArrowheads="1"/>
            </p:cNvSpPr>
            <p:nvPr/>
          </p:nvSpPr>
          <p:spPr bwMode="auto">
            <a:xfrm>
              <a:off x="480" y="3728"/>
              <a:ext cx="1283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sz="2000" dirty="0">
                  <a:latin typeface="Times New Roman Regular" panose="02020503050405090304" charset="0"/>
                  <a:cs typeface="Times New Roman Regular" panose="02020503050405090304" charset="0"/>
                </a:rPr>
                <a:t>Inverted index</a:t>
              </a:r>
              <a:endParaRPr lang="en-US" sz="2000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grpSp>
          <p:nvGrpSpPr>
            <p:cNvPr id="36887" name="Group 71"/>
            <p:cNvGrpSpPr/>
            <p:nvPr/>
          </p:nvGrpSpPr>
          <p:grpSpPr bwMode="auto">
            <a:xfrm>
              <a:off x="3024" y="3258"/>
              <a:ext cx="2716" cy="1011"/>
              <a:chOff x="3024" y="3258"/>
              <a:chExt cx="2716" cy="1011"/>
            </a:xfrm>
          </p:grpSpPr>
          <p:grpSp>
            <p:nvGrpSpPr>
              <p:cNvPr id="36888" name="Group 32"/>
              <p:cNvGrpSpPr/>
              <p:nvPr/>
            </p:nvGrpSpPr>
            <p:grpSpPr bwMode="auto">
              <a:xfrm>
                <a:off x="3024" y="3306"/>
                <a:ext cx="1776" cy="963"/>
                <a:chOff x="528" y="2634"/>
                <a:chExt cx="1776" cy="963"/>
              </a:xfrm>
            </p:grpSpPr>
            <p:sp>
              <p:nvSpPr>
                <p:cNvPr id="34852" name="Text Box 33"/>
                <p:cNvSpPr txBox="1">
                  <a:spLocks noChangeArrowheads="1"/>
                </p:cNvSpPr>
                <p:nvPr/>
              </p:nvSpPr>
              <p:spPr bwMode="auto">
                <a:xfrm>
                  <a:off x="528" y="2634"/>
                  <a:ext cx="647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Times New Roman Regular" panose="02020503050405090304" charset="0"/>
                      <a:ea typeface="Arial Unicode MS" panose="020B0604020202020204" charset="-122"/>
                      <a:cs typeface="Times New Roman Regular" panose="02020503050405090304" charset="0"/>
                    </a:rPr>
                    <a:t>friend</a:t>
                  </a:r>
                  <a:endParaRPr lang="en-US" b="1" i="1" dirty="0">
                    <a:latin typeface="Times New Roman Regular" panose="02020503050405090304" charset="0"/>
                    <a:ea typeface="Arial Unicode MS" panose="020B0604020202020204" charset="-122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4853" name="Text Box 34"/>
                <p:cNvSpPr txBox="1">
                  <a:spLocks noChangeArrowheads="1"/>
                </p:cNvSpPr>
                <p:nvPr/>
              </p:nvSpPr>
              <p:spPr bwMode="auto">
                <a:xfrm>
                  <a:off x="528" y="2970"/>
                  <a:ext cx="694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Times New Roman Regular" panose="02020503050405090304" charset="0"/>
                      <a:ea typeface="Arial Unicode MS" panose="020B0604020202020204" charset="-122"/>
                      <a:cs typeface="Times New Roman Regular" panose="02020503050405090304" charset="0"/>
                    </a:rPr>
                    <a:t>roman</a:t>
                  </a:r>
                  <a:endParaRPr lang="en-US" b="1" i="1" dirty="0">
                    <a:latin typeface="Times New Roman Regular" panose="02020503050405090304" charset="0"/>
                    <a:ea typeface="Arial Unicode MS" panose="020B0604020202020204" charset="-122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4854" name="Text Box 35"/>
                <p:cNvSpPr txBox="1">
                  <a:spLocks noChangeArrowheads="1"/>
                </p:cNvSpPr>
                <p:nvPr/>
              </p:nvSpPr>
              <p:spPr bwMode="auto">
                <a:xfrm>
                  <a:off x="528" y="3306"/>
                  <a:ext cx="1134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Times New Roman Regular" panose="02020503050405090304" charset="0"/>
                      <a:ea typeface="Arial Unicode MS" panose="020B0604020202020204" charset="-122"/>
                      <a:cs typeface="Times New Roman Regular" panose="02020503050405090304" charset="0"/>
                    </a:rPr>
                    <a:t>countryman</a:t>
                  </a:r>
                  <a:endParaRPr lang="en-US" b="1" i="1" dirty="0">
                    <a:latin typeface="Times New Roman Regular" panose="02020503050405090304" charset="0"/>
                    <a:ea typeface="Arial Unicode MS" panose="020B0604020202020204" charset="-122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6903" name="AutoShape 36"/>
                <p:cNvSpPr>
                  <a:spLocks noChangeArrowheads="1"/>
                </p:cNvSpPr>
                <p:nvPr/>
              </p:nvSpPr>
              <p:spPr bwMode="auto">
                <a:xfrm>
                  <a:off x="1584" y="2682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6904" name="AutoShape 37"/>
                <p:cNvSpPr>
                  <a:spLocks noChangeArrowheads="1"/>
                </p:cNvSpPr>
                <p:nvPr/>
              </p:nvSpPr>
              <p:spPr bwMode="auto">
                <a:xfrm>
                  <a:off x="1584" y="3018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6905" name="AutoShape 38"/>
                <p:cNvSpPr>
                  <a:spLocks noChangeArrowheads="1"/>
                </p:cNvSpPr>
                <p:nvPr/>
              </p:nvSpPr>
              <p:spPr bwMode="auto">
                <a:xfrm>
                  <a:off x="1584" y="3354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</p:grpSp>
          <p:sp>
            <p:nvSpPr>
              <p:cNvPr id="36889" name="Text Box 39"/>
              <p:cNvSpPr txBox="1">
                <a:spLocks noChangeArrowheads="1"/>
              </p:cNvSpPr>
              <p:nvPr/>
            </p:nvSpPr>
            <p:spPr bwMode="auto">
              <a:xfrm>
                <a:off x="4883" y="3258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2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6890" name="Text Box 40"/>
              <p:cNvSpPr txBox="1">
                <a:spLocks noChangeArrowheads="1"/>
              </p:cNvSpPr>
              <p:nvPr/>
            </p:nvSpPr>
            <p:spPr bwMode="auto">
              <a:xfrm>
                <a:off x="5291" y="3258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4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6891" name="Text Box 41"/>
              <p:cNvSpPr txBox="1">
                <a:spLocks noChangeArrowheads="1"/>
              </p:cNvSpPr>
              <p:nvPr/>
            </p:nvSpPr>
            <p:spPr bwMode="auto">
              <a:xfrm>
                <a:off x="5304" y="3594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2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6892" name="Text Box 42"/>
              <p:cNvSpPr txBox="1">
                <a:spLocks noChangeArrowheads="1"/>
              </p:cNvSpPr>
              <p:nvPr/>
            </p:nvSpPr>
            <p:spPr bwMode="auto">
              <a:xfrm>
                <a:off x="4848" y="3936"/>
                <a:ext cx="384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13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6893" name="Text Box 43"/>
              <p:cNvSpPr txBox="1">
                <a:spLocks noChangeArrowheads="1"/>
              </p:cNvSpPr>
              <p:nvPr/>
            </p:nvSpPr>
            <p:spPr bwMode="auto">
              <a:xfrm>
                <a:off x="5376" y="3930"/>
                <a:ext cx="364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16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36894" name="AutoShape 44"/>
              <p:cNvCxnSpPr>
                <a:cxnSpLocks noChangeShapeType="1"/>
                <a:stCxn id="36889" idx="3"/>
                <a:endCxn id="36890" idx="1"/>
              </p:cNvCxnSpPr>
              <p:nvPr/>
            </p:nvCxnSpPr>
            <p:spPr bwMode="auto">
              <a:xfrm>
                <a:off x="5112" y="340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  <p:cxnSp>
            <p:nvCxnSpPr>
              <p:cNvPr id="36895" name="AutoShape 45"/>
              <p:cNvCxnSpPr>
                <a:cxnSpLocks noChangeShapeType="1"/>
                <a:stCxn id="36890" idx="3"/>
              </p:cNvCxnSpPr>
              <p:nvPr/>
            </p:nvCxnSpPr>
            <p:spPr bwMode="auto">
              <a:xfrm>
                <a:off x="5534" y="3405"/>
                <a:ext cx="192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  <p:sp>
            <p:nvSpPr>
              <p:cNvPr id="36896" name="Text Box 46"/>
              <p:cNvSpPr txBox="1">
                <a:spLocks noChangeArrowheads="1"/>
              </p:cNvSpPr>
              <p:nvPr/>
            </p:nvSpPr>
            <p:spPr bwMode="auto">
              <a:xfrm>
                <a:off x="4896" y="3594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36897" name="AutoShape 47"/>
              <p:cNvCxnSpPr>
                <a:cxnSpLocks noChangeShapeType="1"/>
                <a:stCxn id="36896" idx="3"/>
                <a:endCxn id="36891" idx="1"/>
              </p:cNvCxnSpPr>
              <p:nvPr/>
            </p:nvCxnSpPr>
            <p:spPr bwMode="auto">
              <a:xfrm>
                <a:off x="5125" y="3741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  <p:cxnSp>
            <p:nvCxnSpPr>
              <p:cNvPr id="36898" name="AutoShape 48"/>
              <p:cNvCxnSpPr>
                <a:cxnSpLocks noChangeShapeType="1"/>
                <a:stCxn id="36891" idx="3"/>
              </p:cNvCxnSpPr>
              <p:nvPr/>
            </p:nvCxnSpPr>
            <p:spPr bwMode="auto">
              <a:xfrm>
                <a:off x="5547" y="3741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  <p:cxnSp>
            <p:nvCxnSpPr>
              <p:cNvPr id="36899" name="AutoShape 49"/>
              <p:cNvCxnSpPr>
                <a:cxnSpLocks noChangeShapeType="1"/>
                <a:stCxn id="36892" idx="3"/>
                <a:endCxn id="36893" idx="1"/>
              </p:cNvCxnSpPr>
              <p:nvPr/>
            </p:nvCxnSpPr>
            <p:spPr bwMode="auto">
              <a:xfrm flipV="1">
                <a:off x="5232" y="4077"/>
                <a:ext cx="144" cy="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</p:grpSp>
      </p:grpSp>
      <p:sp>
        <p:nvSpPr>
          <p:cNvPr id="36872" name="AutoShape 16"/>
          <p:cNvSpPr>
            <a:spLocks noChangeArrowheads="1"/>
          </p:cNvSpPr>
          <p:nvPr/>
        </p:nvSpPr>
        <p:spPr bwMode="auto">
          <a:xfrm>
            <a:off x="3668712" y="2014479"/>
            <a:ext cx="304800" cy="533400"/>
          </a:xfrm>
          <a:prstGeom prst="downArrow">
            <a:avLst>
              <a:gd name="adj1" fmla="val 50000"/>
              <a:gd name="adj2" fmla="val 4375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3" name="Text Box 19"/>
          <p:cNvSpPr txBox="1">
            <a:spLocks noChangeArrowheads="1"/>
          </p:cNvSpPr>
          <p:nvPr/>
        </p:nvSpPr>
        <p:spPr bwMode="auto">
          <a:xfrm>
            <a:off x="452437" y="1492192"/>
            <a:ext cx="1909763" cy="701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2000" dirty="0">
                <a:latin typeface="Times New Roman Regular" panose="02020503050405090304" charset="0"/>
                <a:cs typeface="Times New Roman Regular" panose="02020503050405090304" charset="0"/>
              </a:rPr>
              <a:t>Documents to</a:t>
            </a:r>
            <a:endParaRPr lang="en-US" sz="2000" dirty="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eaLnBrk="1" hangingPunct="1"/>
            <a:r>
              <a:rPr lang="en-US" sz="2000" dirty="0">
                <a:latin typeface="Times New Roman Regular" panose="02020503050405090304" charset="0"/>
                <a:cs typeface="Times New Roman Regular" panose="02020503050405090304" charset="0"/>
              </a:rPr>
              <a:t>be indexed</a:t>
            </a:r>
            <a:endParaRPr lang="en-US" sz="2000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4" name="Rectangle 24"/>
          <p:cNvSpPr>
            <a:spLocks noChangeArrowheads="1"/>
          </p:cNvSpPr>
          <p:nvPr/>
        </p:nvSpPr>
        <p:spPr bwMode="auto">
          <a:xfrm>
            <a:off x="4646612" y="1552517"/>
            <a:ext cx="3941763" cy="466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Friends, Romans, countrymen.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5" name="Oval 62"/>
          <p:cNvSpPr>
            <a:spLocks noChangeArrowheads="1"/>
          </p:cNvSpPr>
          <p:nvPr/>
        </p:nvSpPr>
        <p:spPr bwMode="auto">
          <a:xfrm>
            <a:off x="6564312" y="2090679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6" name="Oval 63"/>
          <p:cNvSpPr>
            <a:spLocks noChangeArrowheads="1"/>
          </p:cNvSpPr>
          <p:nvPr/>
        </p:nvSpPr>
        <p:spPr bwMode="auto">
          <a:xfrm>
            <a:off x="6564312" y="2243079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7" name="Oval 64"/>
          <p:cNvSpPr>
            <a:spLocks noChangeArrowheads="1"/>
          </p:cNvSpPr>
          <p:nvPr/>
        </p:nvSpPr>
        <p:spPr bwMode="auto">
          <a:xfrm>
            <a:off x="6564312" y="2395479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8" name="TextBox 5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906712" y="1404879"/>
            <a:ext cx="1524000" cy="685800"/>
            <a:chOff x="3200400" y="1600200"/>
            <a:chExt cx="1524000" cy="6858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200400" y="1674446"/>
              <a:ext cx="381000" cy="459154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352800" y="1826846"/>
              <a:ext cx="381000" cy="459154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810000" y="1752600"/>
              <a:ext cx="381000" cy="459154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114800" y="1600200"/>
              <a:ext cx="381000" cy="459154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343400" y="1752600"/>
              <a:ext cx="381000" cy="459154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657600" y="1600200"/>
              <a:ext cx="381000" cy="459154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6"/>
          <p:cNvGrpSpPr/>
          <p:nvPr/>
        </p:nvGrpSpPr>
        <p:grpSpPr bwMode="auto">
          <a:xfrm>
            <a:off x="746125" y="2789238"/>
            <a:ext cx="8285163" cy="1096963"/>
            <a:chOff x="470" y="1757"/>
            <a:chExt cx="5219" cy="691"/>
          </a:xfrm>
        </p:grpSpPr>
        <p:sp>
          <p:nvSpPr>
            <p:cNvPr id="36912" name="AutoShape 13"/>
            <p:cNvSpPr>
              <a:spLocks noChangeArrowheads="1"/>
            </p:cNvSpPr>
            <p:nvPr/>
          </p:nvSpPr>
          <p:spPr bwMode="auto">
            <a:xfrm>
              <a:off x="2207" y="1757"/>
              <a:ext cx="724" cy="257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Tokenizer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3" name="AutoShape 17"/>
            <p:cNvSpPr>
              <a:spLocks noChangeArrowheads="1"/>
            </p:cNvSpPr>
            <p:nvPr/>
          </p:nvSpPr>
          <p:spPr bwMode="auto">
            <a:xfrm>
              <a:off x="2496" y="2064"/>
              <a:ext cx="192" cy="38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4" name="Text Box 20"/>
            <p:cNvSpPr txBox="1">
              <a:spLocks noChangeArrowheads="1"/>
            </p:cNvSpPr>
            <p:nvPr/>
          </p:nvSpPr>
          <p:spPr bwMode="auto">
            <a:xfrm>
              <a:off x="470" y="2119"/>
              <a:ext cx="1193" cy="252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sz="2000" dirty="0">
                  <a:latin typeface="Times New Roman Regular" panose="02020503050405090304" charset="0"/>
                  <a:cs typeface="Times New Roman Regular" panose="02020503050405090304" charset="0"/>
                </a:rPr>
                <a:t>Token stream</a:t>
              </a:r>
              <a:endParaRPr lang="en-US" sz="2000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5" name="Rectangle 26"/>
            <p:cNvSpPr>
              <a:spLocks noChangeArrowheads="1"/>
            </p:cNvSpPr>
            <p:nvPr/>
          </p:nvSpPr>
          <p:spPr bwMode="auto">
            <a:xfrm>
              <a:off x="3009" y="2100"/>
              <a:ext cx="698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Friends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6" name="Rectangle 27"/>
            <p:cNvSpPr>
              <a:spLocks noChangeArrowheads="1"/>
            </p:cNvSpPr>
            <p:nvPr/>
          </p:nvSpPr>
          <p:spPr bwMode="auto">
            <a:xfrm>
              <a:off x="3761" y="2106"/>
              <a:ext cx="751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Romans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7" name="Rectangle 28"/>
            <p:cNvSpPr>
              <a:spLocks noChangeArrowheads="1"/>
            </p:cNvSpPr>
            <p:nvPr/>
          </p:nvSpPr>
          <p:spPr bwMode="auto">
            <a:xfrm>
              <a:off x="4608" y="2106"/>
              <a:ext cx="1081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Countrymen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Inverted index construction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grpSp>
        <p:nvGrpSpPr>
          <p:cNvPr id="3" name="Group 70"/>
          <p:cNvGrpSpPr/>
          <p:nvPr/>
        </p:nvGrpSpPr>
        <p:grpSpPr bwMode="auto">
          <a:xfrm>
            <a:off x="762000" y="3800475"/>
            <a:ext cx="8272463" cy="1381125"/>
            <a:chOff x="480" y="2394"/>
            <a:chExt cx="5211" cy="870"/>
          </a:xfrm>
        </p:grpSpPr>
        <p:sp>
          <p:nvSpPr>
            <p:cNvPr id="36906" name="AutoShape 14"/>
            <p:cNvSpPr>
              <a:spLocks noChangeArrowheads="1"/>
            </p:cNvSpPr>
            <p:nvPr/>
          </p:nvSpPr>
          <p:spPr bwMode="auto">
            <a:xfrm>
              <a:off x="1680" y="2394"/>
              <a:ext cx="1824" cy="562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Linguistic modules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07" name="AutoShape 18"/>
            <p:cNvSpPr>
              <a:spLocks noChangeArrowheads="1"/>
            </p:cNvSpPr>
            <p:nvPr/>
          </p:nvSpPr>
          <p:spPr bwMode="auto">
            <a:xfrm>
              <a:off x="2496" y="2928"/>
              <a:ext cx="192" cy="336"/>
            </a:xfrm>
            <a:prstGeom prst="downArrow">
              <a:avLst>
                <a:gd name="adj1" fmla="val 50000"/>
                <a:gd name="adj2" fmla="val 4375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08" name="Text Box 21"/>
            <p:cNvSpPr txBox="1">
              <a:spLocks noChangeArrowheads="1"/>
            </p:cNvSpPr>
            <p:nvPr/>
          </p:nvSpPr>
          <p:spPr bwMode="auto">
            <a:xfrm>
              <a:off x="480" y="2935"/>
              <a:ext cx="1418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sz="2000" dirty="0">
                  <a:latin typeface="Times New Roman Regular" panose="02020503050405090304" charset="0"/>
                  <a:cs typeface="Times New Roman Regular" panose="02020503050405090304" charset="0"/>
                </a:rPr>
                <a:t>Modified tokens</a:t>
              </a:r>
              <a:endParaRPr lang="en-US" sz="2000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09" name="Rectangle 29"/>
            <p:cNvSpPr>
              <a:spLocks noChangeArrowheads="1"/>
            </p:cNvSpPr>
            <p:nvPr/>
          </p:nvSpPr>
          <p:spPr bwMode="auto">
            <a:xfrm>
              <a:off x="3092" y="2868"/>
              <a:ext cx="580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friend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0" name="Rectangle 30"/>
            <p:cNvSpPr>
              <a:spLocks noChangeArrowheads="1"/>
            </p:cNvSpPr>
            <p:nvPr/>
          </p:nvSpPr>
          <p:spPr bwMode="auto">
            <a:xfrm>
              <a:off x="3854" y="2874"/>
              <a:ext cx="612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roman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911" name="Rectangle 31"/>
            <p:cNvSpPr>
              <a:spLocks noChangeArrowheads="1"/>
            </p:cNvSpPr>
            <p:nvPr/>
          </p:nvSpPr>
          <p:spPr bwMode="auto">
            <a:xfrm>
              <a:off x="4653" y="2874"/>
              <a:ext cx="1038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countryman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grpSp>
        <p:nvGrpSpPr>
          <p:cNvPr id="4" name="Group 72"/>
          <p:cNvGrpSpPr/>
          <p:nvPr/>
        </p:nvGrpSpPr>
        <p:grpSpPr bwMode="auto">
          <a:xfrm>
            <a:off x="762000" y="5172075"/>
            <a:ext cx="8350250" cy="1604963"/>
            <a:chOff x="480" y="3258"/>
            <a:chExt cx="5260" cy="1011"/>
          </a:xfrm>
        </p:grpSpPr>
        <p:sp>
          <p:nvSpPr>
            <p:cNvPr id="36884" name="AutoShape 15"/>
            <p:cNvSpPr>
              <a:spLocks noChangeArrowheads="1"/>
            </p:cNvSpPr>
            <p:nvPr/>
          </p:nvSpPr>
          <p:spPr bwMode="auto">
            <a:xfrm>
              <a:off x="2155" y="3258"/>
              <a:ext cx="850" cy="314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Indexer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885" name="AutoShape 22"/>
            <p:cNvSpPr>
              <a:spLocks noChangeArrowheads="1"/>
            </p:cNvSpPr>
            <p:nvPr/>
          </p:nvSpPr>
          <p:spPr bwMode="auto">
            <a:xfrm>
              <a:off x="2496" y="3594"/>
              <a:ext cx="192" cy="288"/>
            </a:xfrm>
            <a:prstGeom prst="downArrow">
              <a:avLst>
                <a:gd name="adj1" fmla="val 50000"/>
                <a:gd name="adj2" fmla="val 37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36886" name="Text Box 23"/>
            <p:cNvSpPr txBox="1">
              <a:spLocks noChangeArrowheads="1"/>
            </p:cNvSpPr>
            <p:nvPr/>
          </p:nvSpPr>
          <p:spPr bwMode="auto">
            <a:xfrm>
              <a:off x="480" y="3728"/>
              <a:ext cx="1283" cy="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sz="2000" dirty="0">
                  <a:latin typeface="Times New Roman Regular" panose="02020503050405090304" charset="0"/>
                  <a:cs typeface="Times New Roman Regular" panose="02020503050405090304" charset="0"/>
                </a:rPr>
                <a:t>Inverted index</a:t>
              </a:r>
              <a:endParaRPr lang="en-US" sz="2000" dirty="0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grpSp>
          <p:nvGrpSpPr>
            <p:cNvPr id="36887" name="Group 71"/>
            <p:cNvGrpSpPr/>
            <p:nvPr/>
          </p:nvGrpSpPr>
          <p:grpSpPr bwMode="auto">
            <a:xfrm>
              <a:off x="3024" y="3258"/>
              <a:ext cx="2716" cy="1011"/>
              <a:chOff x="3024" y="3258"/>
              <a:chExt cx="2716" cy="1011"/>
            </a:xfrm>
          </p:grpSpPr>
          <p:grpSp>
            <p:nvGrpSpPr>
              <p:cNvPr id="36888" name="Group 32"/>
              <p:cNvGrpSpPr/>
              <p:nvPr/>
            </p:nvGrpSpPr>
            <p:grpSpPr bwMode="auto">
              <a:xfrm>
                <a:off x="3024" y="3306"/>
                <a:ext cx="1776" cy="963"/>
                <a:chOff x="528" y="2634"/>
                <a:chExt cx="1776" cy="963"/>
              </a:xfrm>
            </p:grpSpPr>
            <p:sp>
              <p:nvSpPr>
                <p:cNvPr id="34852" name="Text Box 33"/>
                <p:cNvSpPr txBox="1">
                  <a:spLocks noChangeArrowheads="1"/>
                </p:cNvSpPr>
                <p:nvPr/>
              </p:nvSpPr>
              <p:spPr bwMode="auto">
                <a:xfrm>
                  <a:off x="528" y="2634"/>
                  <a:ext cx="647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Times New Roman Regular" panose="02020503050405090304" charset="0"/>
                      <a:ea typeface="Arial Unicode MS" panose="020B0604020202020204" charset="-122"/>
                      <a:cs typeface="Times New Roman Regular" panose="02020503050405090304" charset="0"/>
                    </a:rPr>
                    <a:t>friend</a:t>
                  </a:r>
                  <a:endParaRPr lang="en-US" b="1" i="1" dirty="0">
                    <a:latin typeface="Times New Roman Regular" panose="02020503050405090304" charset="0"/>
                    <a:ea typeface="Arial Unicode MS" panose="020B0604020202020204" charset="-122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4853" name="Text Box 34"/>
                <p:cNvSpPr txBox="1">
                  <a:spLocks noChangeArrowheads="1"/>
                </p:cNvSpPr>
                <p:nvPr/>
              </p:nvSpPr>
              <p:spPr bwMode="auto">
                <a:xfrm>
                  <a:off x="528" y="2970"/>
                  <a:ext cx="694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Times New Roman Regular" panose="02020503050405090304" charset="0"/>
                      <a:ea typeface="Arial Unicode MS" panose="020B0604020202020204" charset="-122"/>
                      <a:cs typeface="Times New Roman Regular" panose="02020503050405090304" charset="0"/>
                    </a:rPr>
                    <a:t>roman</a:t>
                  </a:r>
                  <a:endParaRPr lang="en-US" b="1" i="1" dirty="0">
                    <a:latin typeface="Times New Roman Regular" panose="02020503050405090304" charset="0"/>
                    <a:ea typeface="Arial Unicode MS" panose="020B0604020202020204" charset="-122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4854" name="Text Box 35"/>
                <p:cNvSpPr txBox="1">
                  <a:spLocks noChangeArrowheads="1"/>
                </p:cNvSpPr>
                <p:nvPr/>
              </p:nvSpPr>
              <p:spPr bwMode="auto">
                <a:xfrm>
                  <a:off x="528" y="3306"/>
                  <a:ext cx="1134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Times New Roman Regular" panose="02020503050405090304" charset="0"/>
                      <a:ea typeface="Arial Unicode MS" panose="020B0604020202020204" charset="-122"/>
                      <a:cs typeface="Times New Roman Regular" panose="02020503050405090304" charset="0"/>
                    </a:rPr>
                    <a:t>countryman</a:t>
                  </a:r>
                  <a:endParaRPr lang="en-US" b="1" i="1" dirty="0">
                    <a:latin typeface="Times New Roman Regular" panose="02020503050405090304" charset="0"/>
                    <a:ea typeface="Arial Unicode MS" panose="020B0604020202020204" charset="-122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6903" name="AutoShape 36"/>
                <p:cNvSpPr>
                  <a:spLocks noChangeArrowheads="1"/>
                </p:cNvSpPr>
                <p:nvPr/>
              </p:nvSpPr>
              <p:spPr bwMode="auto">
                <a:xfrm>
                  <a:off x="1584" y="2682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6904" name="AutoShape 37"/>
                <p:cNvSpPr>
                  <a:spLocks noChangeArrowheads="1"/>
                </p:cNvSpPr>
                <p:nvPr/>
              </p:nvSpPr>
              <p:spPr bwMode="auto">
                <a:xfrm>
                  <a:off x="1584" y="3018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sp>
              <p:nvSpPr>
                <p:cNvPr id="36905" name="AutoShape 38"/>
                <p:cNvSpPr>
                  <a:spLocks noChangeArrowheads="1"/>
                </p:cNvSpPr>
                <p:nvPr/>
              </p:nvSpPr>
              <p:spPr bwMode="auto">
                <a:xfrm>
                  <a:off x="1584" y="3354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</a:ln>
              </p:spPr>
              <p:txBody>
                <a:bodyPr wrap="none" anchor="ctr">
                  <a:spAutoFit/>
                </a:bodyPr>
                <a:lstStyle/>
                <a:p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</p:grpSp>
          <p:sp>
            <p:nvSpPr>
              <p:cNvPr id="36889" name="Text Box 39"/>
              <p:cNvSpPr txBox="1">
                <a:spLocks noChangeArrowheads="1"/>
              </p:cNvSpPr>
              <p:nvPr/>
            </p:nvSpPr>
            <p:spPr bwMode="auto">
              <a:xfrm>
                <a:off x="4883" y="3258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2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6890" name="Text Box 40"/>
              <p:cNvSpPr txBox="1">
                <a:spLocks noChangeArrowheads="1"/>
              </p:cNvSpPr>
              <p:nvPr/>
            </p:nvSpPr>
            <p:spPr bwMode="auto">
              <a:xfrm>
                <a:off x="5291" y="3258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4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6891" name="Text Box 41"/>
              <p:cNvSpPr txBox="1">
                <a:spLocks noChangeArrowheads="1"/>
              </p:cNvSpPr>
              <p:nvPr/>
            </p:nvSpPr>
            <p:spPr bwMode="auto">
              <a:xfrm>
                <a:off x="5304" y="3594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2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6892" name="Text Box 42"/>
              <p:cNvSpPr txBox="1">
                <a:spLocks noChangeArrowheads="1"/>
              </p:cNvSpPr>
              <p:nvPr/>
            </p:nvSpPr>
            <p:spPr bwMode="auto">
              <a:xfrm>
                <a:off x="4848" y="3936"/>
                <a:ext cx="384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13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36893" name="Text Box 43"/>
              <p:cNvSpPr txBox="1">
                <a:spLocks noChangeArrowheads="1"/>
              </p:cNvSpPr>
              <p:nvPr/>
            </p:nvSpPr>
            <p:spPr bwMode="auto">
              <a:xfrm>
                <a:off x="5376" y="3930"/>
                <a:ext cx="364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16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36894" name="AutoShape 44"/>
              <p:cNvCxnSpPr>
                <a:cxnSpLocks noChangeShapeType="1"/>
                <a:stCxn id="36889" idx="3"/>
                <a:endCxn id="36890" idx="1"/>
              </p:cNvCxnSpPr>
              <p:nvPr/>
            </p:nvCxnSpPr>
            <p:spPr bwMode="auto">
              <a:xfrm>
                <a:off x="5112" y="340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  <p:cxnSp>
            <p:nvCxnSpPr>
              <p:cNvPr id="36895" name="AutoShape 45"/>
              <p:cNvCxnSpPr>
                <a:cxnSpLocks noChangeShapeType="1"/>
                <a:stCxn id="36890" idx="3"/>
              </p:cNvCxnSpPr>
              <p:nvPr/>
            </p:nvCxnSpPr>
            <p:spPr bwMode="auto">
              <a:xfrm>
                <a:off x="5534" y="3405"/>
                <a:ext cx="192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  <p:sp>
            <p:nvSpPr>
              <p:cNvPr id="36896" name="Text Box 46"/>
              <p:cNvSpPr txBox="1">
                <a:spLocks noChangeArrowheads="1"/>
              </p:cNvSpPr>
              <p:nvPr/>
            </p:nvSpPr>
            <p:spPr bwMode="auto">
              <a:xfrm>
                <a:off x="4896" y="3594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36897" name="AutoShape 47"/>
              <p:cNvCxnSpPr>
                <a:cxnSpLocks noChangeShapeType="1"/>
                <a:stCxn id="36896" idx="3"/>
                <a:endCxn id="36891" idx="1"/>
              </p:cNvCxnSpPr>
              <p:nvPr/>
            </p:nvCxnSpPr>
            <p:spPr bwMode="auto">
              <a:xfrm>
                <a:off x="5125" y="3741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  <p:cxnSp>
            <p:nvCxnSpPr>
              <p:cNvPr id="36898" name="AutoShape 48"/>
              <p:cNvCxnSpPr>
                <a:cxnSpLocks noChangeShapeType="1"/>
                <a:stCxn id="36891" idx="3"/>
              </p:cNvCxnSpPr>
              <p:nvPr/>
            </p:nvCxnSpPr>
            <p:spPr bwMode="auto">
              <a:xfrm>
                <a:off x="5547" y="3741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  <p:cxnSp>
            <p:nvCxnSpPr>
              <p:cNvPr id="36899" name="AutoShape 49"/>
              <p:cNvCxnSpPr>
                <a:cxnSpLocks noChangeShapeType="1"/>
                <a:stCxn id="36892" idx="3"/>
                <a:endCxn id="36893" idx="1"/>
              </p:cNvCxnSpPr>
              <p:nvPr/>
            </p:nvCxnSpPr>
            <p:spPr bwMode="auto">
              <a:xfrm flipV="1">
                <a:off x="5232" y="4077"/>
                <a:ext cx="144" cy="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</p:grpSp>
      </p:grpSp>
      <p:grpSp>
        <p:nvGrpSpPr>
          <p:cNvPr id="9" name="Group 68"/>
          <p:cNvGrpSpPr/>
          <p:nvPr/>
        </p:nvGrpSpPr>
        <p:grpSpPr bwMode="auto">
          <a:xfrm>
            <a:off x="60325" y="2992438"/>
            <a:ext cx="3232150" cy="1568450"/>
            <a:chOff x="38" y="1885"/>
            <a:chExt cx="2036" cy="988"/>
          </a:xfrm>
          <a:solidFill>
            <a:srgbClr val="83ADC1"/>
          </a:solidFill>
        </p:grpSpPr>
        <p:cxnSp>
          <p:nvCxnSpPr>
            <p:cNvPr id="34836" name="AutoShape 57"/>
            <p:cNvCxnSpPr>
              <a:cxnSpLocks noChangeShapeType="1"/>
              <a:stCxn id="34838" idx="3"/>
            </p:cNvCxnSpPr>
            <p:nvPr/>
          </p:nvCxnSpPr>
          <p:spPr bwMode="auto">
            <a:xfrm flipV="1">
              <a:off x="1077" y="1885"/>
              <a:ext cx="997" cy="764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miter lim="800000"/>
              <a:tailEnd type="triangle" w="med" len="med"/>
            </a:ln>
          </p:spPr>
        </p:cxnSp>
        <p:grpSp>
          <p:nvGrpSpPr>
            <p:cNvPr id="10" name="Group 60"/>
            <p:cNvGrpSpPr/>
            <p:nvPr/>
          </p:nvGrpSpPr>
          <p:grpSpPr bwMode="auto">
            <a:xfrm>
              <a:off x="38" y="2425"/>
              <a:ext cx="1664" cy="448"/>
              <a:chOff x="220" y="2424"/>
              <a:chExt cx="1460" cy="433"/>
            </a:xfrm>
            <a:grpFill/>
          </p:grpSpPr>
          <p:sp>
            <p:nvSpPr>
              <p:cNvPr id="34838" name="Rectangle 55"/>
              <p:cNvSpPr>
                <a:spLocks noChangeArrowheads="1"/>
              </p:cNvSpPr>
              <p:nvPr/>
            </p:nvSpPr>
            <p:spPr bwMode="auto">
              <a:xfrm>
                <a:off x="220" y="2424"/>
                <a:ext cx="912" cy="433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pPr algn="ctr">
                  <a:defRPr/>
                </a:pPr>
                <a:r>
                  <a:rPr lang="en-US" sz="2000" i="1">
                    <a:latin typeface="Times New Roman Regular" panose="02020503050405090304" charset="0"/>
                    <a:ea typeface="Arial Unicode MS" panose="020B0604020202020204" charset="-122"/>
                    <a:cs typeface="Times New Roman Regular" panose="02020503050405090304" charset="0"/>
                  </a:rPr>
                  <a:t>More on</a:t>
                </a:r>
                <a:endParaRPr lang="en-US" sz="2000" i="1">
                  <a:latin typeface="Times New Roman Regular" panose="02020503050405090304" charset="0"/>
                  <a:ea typeface="Arial Unicode MS" panose="020B0604020202020204" charset="-122"/>
                  <a:cs typeface="Times New Roman Regular" panose="02020503050405090304" charset="0"/>
                </a:endParaRPr>
              </a:p>
              <a:p>
                <a:pPr algn="ctr">
                  <a:defRPr/>
                </a:pPr>
                <a:r>
                  <a:rPr lang="en-US" sz="2000" i="1">
                    <a:latin typeface="Times New Roman Regular" panose="02020503050405090304" charset="0"/>
                    <a:ea typeface="Arial Unicode MS" panose="020B0604020202020204" charset="-122"/>
                    <a:cs typeface="Times New Roman Regular" panose="02020503050405090304" charset="0"/>
                  </a:rPr>
                  <a:t>these later.</a:t>
                </a:r>
                <a:endParaRPr lang="en-US" sz="2000" i="1">
                  <a:latin typeface="Times New Roman Regular" panose="02020503050405090304" charset="0"/>
                  <a:ea typeface="Arial Unicode MS" panose="020B0604020202020204" charset="-122"/>
                  <a:cs typeface="Times New Roman Regular" panose="02020503050405090304" charset="0"/>
                </a:endParaRPr>
              </a:p>
            </p:txBody>
          </p:sp>
          <p:cxnSp>
            <p:nvCxnSpPr>
              <p:cNvPr id="34839" name="AutoShape 58"/>
              <p:cNvCxnSpPr>
                <a:cxnSpLocks noChangeShapeType="1"/>
                <a:stCxn id="34838" idx="3"/>
              </p:cNvCxnSpPr>
              <p:nvPr/>
            </p:nvCxnSpPr>
            <p:spPr bwMode="auto">
              <a:xfrm>
                <a:off x="1132" y="2640"/>
                <a:ext cx="548" cy="35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miter lim="800000"/>
                <a:tailEnd type="triangle" w="med" len="med"/>
              </a:ln>
            </p:spPr>
          </p:cxnSp>
        </p:grpSp>
      </p:grpSp>
      <p:sp>
        <p:nvSpPr>
          <p:cNvPr id="36872" name="AutoShape 16"/>
          <p:cNvSpPr>
            <a:spLocks noChangeArrowheads="1"/>
          </p:cNvSpPr>
          <p:nvPr/>
        </p:nvSpPr>
        <p:spPr bwMode="auto">
          <a:xfrm>
            <a:off x="3962400" y="2209800"/>
            <a:ext cx="304800" cy="533400"/>
          </a:xfrm>
          <a:prstGeom prst="downArrow">
            <a:avLst>
              <a:gd name="adj1" fmla="val 50000"/>
              <a:gd name="adj2" fmla="val 4375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3" name="Text Box 19"/>
          <p:cNvSpPr txBox="1">
            <a:spLocks noChangeArrowheads="1"/>
          </p:cNvSpPr>
          <p:nvPr/>
        </p:nvSpPr>
        <p:spPr bwMode="auto">
          <a:xfrm>
            <a:off x="746125" y="1687513"/>
            <a:ext cx="1909763" cy="70167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2000" dirty="0">
                <a:latin typeface="Times New Roman Regular" panose="02020503050405090304" charset="0"/>
                <a:cs typeface="Times New Roman Regular" panose="02020503050405090304" charset="0"/>
              </a:rPr>
              <a:t>Documents to</a:t>
            </a:r>
            <a:endParaRPr lang="en-US" sz="2000" dirty="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eaLnBrk="1" hangingPunct="1"/>
            <a:r>
              <a:rPr lang="en-US" sz="2000" dirty="0">
                <a:latin typeface="Times New Roman Regular" panose="02020503050405090304" charset="0"/>
                <a:cs typeface="Times New Roman Regular" panose="02020503050405090304" charset="0"/>
              </a:rPr>
              <a:t>be indexed</a:t>
            </a:r>
            <a:endParaRPr lang="en-US" sz="2000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4" name="Rectangle 24"/>
          <p:cNvSpPr>
            <a:spLocks noChangeArrowheads="1"/>
          </p:cNvSpPr>
          <p:nvPr/>
        </p:nvSpPr>
        <p:spPr bwMode="auto">
          <a:xfrm>
            <a:off x="4940300" y="1747838"/>
            <a:ext cx="3941763" cy="466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Friends, Romans, countrymen.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5" name="Oval 62"/>
          <p:cNvSpPr>
            <a:spLocks noChangeArrowheads="1"/>
          </p:cNvSpPr>
          <p:nvPr/>
        </p:nvSpPr>
        <p:spPr bwMode="auto">
          <a:xfrm>
            <a:off x="6858000" y="2286000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6" name="Oval 63"/>
          <p:cNvSpPr>
            <a:spLocks noChangeArrowheads="1"/>
          </p:cNvSpPr>
          <p:nvPr/>
        </p:nvSpPr>
        <p:spPr bwMode="auto">
          <a:xfrm>
            <a:off x="6858000" y="2438400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7" name="Oval 64"/>
          <p:cNvSpPr>
            <a:spLocks noChangeArrowheads="1"/>
          </p:cNvSpPr>
          <p:nvPr/>
        </p:nvSpPr>
        <p:spPr bwMode="auto">
          <a:xfrm>
            <a:off x="6858000" y="2590800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6878" name="TextBox 5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200400" y="1600200"/>
            <a:ext cx="1524000" cy="685800"/>
            <a:chOff x="3200400" y="1600200"/>
            <a:chExt cx="1524000" cy="6858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200400" y="1674446"/>
              <a:ext cx="381000" cy="459154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352800" y="1826846"/>
              <a:ext cx="381000" cy="459154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810000" y="1752600"/>
              <a:ext cx="381000" cy="459154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114800" y="1600200"/>
              <a:ext cx="381000" cy="459154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343400" y="1752600"/>
              <a:ext cx="381000" cy="459154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657600" y="1600200"/>
              <a:ext cx="381000" cy="459154"/>
            </a:xfrm>
            <a:prstGeom prst="rect">
              <a:avLst/>
            </a:prstGeom>
          </p:spPr>
        </p:pic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Initial stages of text processing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7891" name="Rectangle 2051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>
                <a:sym typeface="Symbol" charset="2"/>
              </a:rPr>
              <a:t>Tokenization</a:t>
            </a:r>
            <a:endParaRPr lang="en-US" dirty="0">
              <a:sym typeface="Symbol" charset="2"/>
            </a:endParaRPr>
          </a:p>
          <a:p>
            <a:pPr lvl="1" eaLnBrk="1" hangingPunct="1"/>
            <a:r>
              <a:rPr lang="en-US" dirty="0">
                <a:sym typeface="Symbol" charset="2"/>
              </a:rPr>
              <a:t>Cut character sequence into word tokens</a:t>
            </a:r>
            <a:endParaRPr lang="en-US" dirty="0">
              <a:sym typeface="Symbol" charset="2"/>
            </a:endParaRPr>
          </a:p>
          <a:p>
            <a:pPr lvl="2" eaLnBrk="1" hangingPunct="1"/>
            <a:r>
              <a:rPr lang="en-US" dirty="0">
                <a:sym typeface="Symbol" charset="2"/>
              </a:rPr>
              <a:t>Deal with </a:t>
            </a:r>
            <a:r>
              <a:rPr lang="en-US" b="1" i="1" dirty="0">
                <a:sym typeface="Symbol" charset="2"/>
              </a:rPr>
              <a:t>“John’s”</a:t>
            </a:r>
            <a:r>
              <a:rPr lang="en-US" dirty="0">
                <a:sym typeface="Symbol" charset="2"/>
              </a:rPr>
              <a:t>, </a:t>
            </a:r>
            <a:r>
              <a:rPr lang="en-US" b="1" i="1" dirty="0">
                <a:sym typeface="Symbol" charset="2"/>
              </a:rPr>
              <a:t>a state-of-the-art solution</a:t>
            </a:r>
            <a:endParaRPr lang="en-US" b="1" i="1" dirty="0">
              <a:sym typeface="Symbol" charset="2"/>
            </a:endParaRPr>
          </a:p>
          <a:p>
            <a:pPr eaLnBrk="1" hangingPunct="1"/>
            <a:r>
              <a:rPr lang="en-US" dirty="0">
                <a:sym typeface="Symbol" charset="2"/>
              </a:rPr>
              <a:t>Normalization</a:t>
            </a:r>
            <a:endParaRPr lang="en-US" dirty="0">
              <a:sym typeface="Symbol" charset="2"/>
            </a:endParaRPr>
          </a:p>
          <a:p>
            <a:pPr lvl="1" eaLnBrk="1" hangingPunct="1"/>
            <a:r>
              <a:rPr lang="en-US" dirty="0">
                <a:sym typeface="Symbol" charset="2"/>
              </a:rPr>
              <a:t>Map text and query term to same form</a:t>
            </a:r>
            <a:endParaRPr lang="en-US" dirty="0">
              <a:sym typeface="Symbol" charset="2"/>
            </a:endParaRPr>
          </a:p>
          <a:p>
            <a:pPr lvl="2" eaLnBrk="1" hangingPunct="1"/>
            <a:r>
              <a:rPr lang="en-US" dirty="0">
                <a:sym typeface="Symbol" charset="2"/>
              </a:rPr>
              <a:t>You want </a:t>
            </a:r>
            <a:r>
              <a:rPr lang="en-US" b="1" i="1" dirty="0">
                <a:sym typeface="Symbol" charset="2"/>
              </a:rPr>
              <a:t>U.S.A.</a:t>
            </a:r>
            <a:r>
              <a:rPr lang="en-US" dirty="0">
                <a:sym typeface="Symbol" charset="2"/>
              </a:rPr>
              <a:t> and </a:t>
            </a:r>
            <a:r>
              <a:rPr lang="en-US" b="1" i="1" dirty="0">
                <a:sym typeface="Symbol" charset="2"/>
              </a:rPr>
              <a:t>USA </a:t>
            </a:r>
            <a:r>
              <a:rPr lang="en-US" dirty="0">
                <a:sym typeface="Symbol" charset="2"/>
              </a:rPr>
              <a:t>to match</a:t>
            </a:r>
            <a:endParaRPr lang="en-US" dirty="0">
              <a:sym typeface="Symbol" charset="2"/>
            </a:endParaRPr>
          </a:p>
          <a:p>
            <a:pPr eaLnBrk="1" hangingPunct="1"/>
            <a:r>
              <a:rPr lang="en-US" dirty="0">
                <a:sym typeface="Symbol" charset="2"/>
              </a:rPr>
              <a:t>Stemming</a:t>
            </a:r>
            <a:endParaRPr lang="en-US" dirty="0">
              <a:sym typeface="Symbol" charset="2"/>
            </a:endParaRPr>
          </a:p>
          <a:p>
            <a:pPr lvl="1" eaLnBrk="1" hangingPunct="1"/>
            <a:r>
              <a:rPr lang="en-US" dirty="0">
                <a:sym typeface="Symbol" charset="2"/>
              </a:rPr>
              <a:t>We may wish different forms of a root to match</a:t>
            </a:r>
            <a:endParaRPr lang="en-US" dirty="0">
              <a:sym typeface="Symbol" charset="2"/>
            </a:endParaRPr>
          </a:p>
          <a:p>
            <a:pPr lvl="2" eaLnBrk="1" hangingPunct="1"/>
            <a:r>
              <a:rPr lang="en-US" b="1" i="1" dirty="0">
                <a:sym typeface="Symbol" charset="2"/>
              </a:rPr>
              <a:t>authorize</a:t>
            </a:r>
            <a:r>
              <a:rPr lang="en-US" dirty="0">
                <a:sym typeface="Symbol" charset="2"/>
              </a:rPr>
              <a:t>,</a:t>
            </a:r>
            <a:r>
              <a:rPr lang="en-US" b="1" i="1" dirty="0">
                <a:sym typeface="Symbol" charset="2"/>
              </a:rPr>
              <a:t> authorization</a:t>
            </a:r>
            <a:endParaRPr lang="en-US" b="1" i="1" dirty="0">
              <a:sym typeface="Symbol" charset="2"/>
            </a:endParaRPr>
          </a:p>
          <a:p>
            <a:pPr eaLnBrk="1" hangingPunct="1"/>
            <a:r>
              <a:rPr lang="en-US" dirty="0">
                <a:sym typeface="Symbol" charset="2"/>
              </a:rPr>
              <a:t>Stop words</a:t>
            </a:r>
            <a:endParaRPr lang="en-US" dirty="0">
              <a:sym typeface="Symbol" charset="2"/>
            </a:endParaRPr>
          </a:p>
          <a:p>
            <a:pPr lvl="1" eaLnBrk="1" hangingPunct="1"/>
            <a:r>
              <a:rPr lang="en-US" dirty="0">
                <a:sym typeface="Symbol" charset="2"/>
              </a:rPr>
              <a:t>We may omit very common words (or not)</a:t>
            </a:r>
            <a:endParaRPr lang="en-US" dirty="0">
              <a:sym typeface="Symbol" charset="2"/>
            </a:endParaRPr>
          </a:p>
          <a:p>
            <a:pPr lvl="2" eaLnBrk="1" hangingPunct="1"/>
            <a:r>
              <a:rPr lang="en-US" b="1" i="1" dirty="0">
                <a:sym typeface="Symbol" charset="2"/>
              </a:rPr>
              <a:t>the, a, to, of</a:t>
            </a:r>
            <a:endParaRPr lang="en-US" b="1" i="1" dirty="0">
              <a:sym typeface="Symbol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Indexer steps: Token sequence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37892" name="Rectangle 2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6781800" cy="914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200">
                <a:ea typeface="MS PGothic" charset="0"/>
              </a:rPr>
              <a:t>Sequence of (Modified token, Document ID) pairs.</a:t>
            </a:r>
            <a:endParaRPr lang="en-US" sz="2200">
              <a:ea typeface="MS PGothic" charset="0"/>
            </a:endParaRPr>
          </a:p>
        </p:txBody>
      </p:sp>
      <p:sp>
        <p:nvSpPr>
          <p:cNvPr id="37893" name="Rectangle 3"/>
          <p:cNvSpPr>
            <a:spLocks noChangeArrowheads="1"/>
          </p:cNvSpPr>
          <p:nvPr/>
        </p:nvSpPr>
        <p:spPr bwMode="auto">
          <a:xfrm>
            <a:off x="104775" y="4324350"/>
            <a:ext cx="2838450" cy="15621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I did enact Julius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Caesar I was killed 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/>
            <a:r>
              <a:rPr lang="en-US" dirty="0" err="1">
                <a:latin typeface="Times New Roman Regular" panose="02020503050405090304" charset="0"/>
                <a:cs typeface="Times New Roman Regular" panose="02020503050405090304" charset="0"/>
              </a:rPr>
              <a:t>i</a:t>
            </a:r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’ the Capitol; 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Brutus killed me.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7894" name="Text Box 4"/>
          <p:cNvSpPr txBox="1">
            <a:spLocks noChangeArrowheads="1"/>
          </p:cNvSpPr>
          <p:nvPr/>
        </p:nvSpPr>
        <p:spPr bwMode="auto">
          <a:xfrm>
            <a:off x="1295400" y="3581400"/>
            <a:ext cx="920750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Doc 1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7895" name="Rectangle 5"/>
          <p:cNvSpPr>
            <a:spLocks noChangeArrowheads="1"/>
          </p:cNvSpPr>
          <p:nvPr/>
        </p:nvSpPr>
        <p:spPr bwMode="auto">
          <a:xfrm>
            <a:off x="3165475" y="4400550"/>
            <a:ext cx="3195638" cy="15621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So let it be with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Caesar. The noble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Brutus hath told you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Caesar was ambitious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7896" name="Text Box 6"/>
          <p:cNvSpPr txBox="1">
            <a:spLocks noChangeArrowheads="1"/>
          </p:cNvSpPr>
          <p:nvPr/>
        </p:nvSpPr>
        <p:spPr bwMode="auto">
          <a:xfrm>
            <a:off x="3886200" y="3581400"/>
            <a:ext cx="920750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Doc 2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aphicFrame>
        <p:nvGraphicFramePr>
          <p:cNvPr id="37890" name="Object 4"/>
          <p:cNvGraphicFramePr>
            <a:graphicFrameLocks noChangeAspect="1"/>
          </p:cNvGraphicFramePr>
          <p:nvPr/>
        </p:nvGraphicFramePr>
        <p:xfrm>
          <a:off x="7327900" y="1782763"/>
          <a:ext cx="1319213" cy="4929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Worksheet" r:id="rId1" imgW="2717800" imgH="10160000" progId="Excel.Sheet.8">
                  <p:embed/>
                </p:oleObj>
              </mc:Choice>
              <mc:Fallback>
                <p:oleObj name="Worksheet" r:id="rId1" imgW="2717800" imgH="10160000" progId="Excel.Shee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27900" y="1782763"/>
                        <a:ext cx="1319213" cy="4929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1624" name="Line 8"/>
          <p:cNvSpPr>
            <a:spLocks noChangeShapeType="1"/>
          </p:cNvSpPr>
          <p:nvPr/>
        </p:nvSpPr>
        <p:spPr bwMode="auto">
          <a:xfrm>
            <a:off x="5867400" y="3886200"/>
            <a:ext cx="13716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tailEnd type="triangle" w="med" len="med"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>
              <a:latin typeface="Lucida Sans" charset="0"/>
              <a:ea typeface="+mn-ea"/>
              <a:cs typeface="+mn-cs"/>
            </a:endParaRPr>
          </a:p>
        </p:txBody>
      </p:sp>
      <p:sp>
        <p:nvSpPr>
          <p:cNvPr id="37898" name="TextBox 9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Indexer steps: Sort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38917" name="Rectangle 2"/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4572000" cy="609600"/>
          </a:xfrm>
        </p:spPr>
        <p:txBody>
          <a:bodyPr>
            <a:normAutofit fontScale="70000" lnSpcReduction="20000"/>
          </a:bodyPr>
          <a:lstStyle/>
          <a:p>
            <a:pPr eaLnBrk="1" hangingPunct="1"/>
            <a:r>
              <a:rPr lang="en-US" sz="3400">
                <a:ea typeface="MS PGothic" charset="0"/>
              </a:rPr>
              <a:t>Sort by terms</a:t>
            </a:r>
            <a:endParaRPr lang="en-US" sz="3400">
              <a:ea typeface="MS PGothic" charset="0"/>
            </a:endParaRPr>
          </a:p>
          <a:p>
            <a:pPr lvl="1" eaLnBrk="1" hangingPunct="1"/>
            <a:r>
              <a:rPr lang="en-US" sz="1800">
                <a:ea typeface="MS PGothic" charset="0"/>
              </a:rPr>
              <a:t>And then docID </a:t>
            </a:r>
            <a:endParaRPr lang="en-US" sz="1800">
              <a:ea typeface="MS PGothic" charset="0"/>
            </a:endParaRPr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6858000" y="1295083"/>
          <a:ext cx="1217613" cy="4922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" name="Worksheet" r:id="rId1" imgW="2717800" imgH="10845800" progId="Excel.Sheet.8">
                  <p:embed/>
                </p:oleObj>
              </mc:Choice>
              <mc:Fallback>
                <p:oleObj name="Worksheet" r:id="rId1" imgW="2717800" imgH="108458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0" y="1295083"/>
                        <a:ext cx="1217613" cy="4922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8" name="Line 4"/>
          <p:cNvSpPr>
            <a:spLocks noChangeShapeType="1"/>
          </p:cNvSpPr>
          <p:nvPr/>
        </p:nvSpPr>
        <p:spPr bwMode="auto">
          <a:xfrm>
            <a:off x="6457950" y="3398520"/>
            <a:ext cx="3810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38915" name="Object 3"/>
          <p:cNvGraphicFramePr>
            <a:graphicFrameLocks noChangeAspect="1"/>
          </p:cNvGraphicFramePr>
          <p:nvPr/>
        </p:nvGraphicFramePr>
        <p:xfrm>
          <a:off x="5175250" y="1245870"/>
          <a:ext cx="1352550" cy="5045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Worksheet" r:id="rId3" imgW="2717800" imgH="10083800" progId="Excel.Sheet.8">
                  <p:embed/>
                </p:oleObj>
              </mc:Choice>
              <mc:Fallback>
                <p:oleObj name="Worksheet" r:id="rId3" imgW="2717800" imgH="10083800" progId="Excel.Shee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75250" y="1245870"/>
                        <a:ext cx="1352550" cy="5045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71" name="AutoShape 7"/>
          <p:cNvSpPr>
            <a:spLocks noChangeArrowheads="1"/>
          </p:cNvSpPr>
          <p:nvPr/>
        </p:nvSpPr>
        <p:spPr bwMode="auto">
          <a:xfrm>
            <a:off x="914400" y="3124200"/>
            <a:ext cx="2932113" cy="781050"/>
          </a:xfrm>
          <a:prstGeom prst="upArrowCallout">
            <a:avLst>
              <a:gd name="adj1" fmla="val 105235"/>
              <a:gd name="adj2" fmla="val 105235"/>
              <a:gd name="adj3" fmla="val 16667"/>
              <a:gd name="adj4" fmla="val 66667"/>
            </a:avLst>
          </a:prstGeom>
          <a:solidFill>
            <a:srgbClr val="83ADC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pPr algn="ctr"/>
            <a:r>
              <a:rPr lang="en-US" sz="2800" b="1">
                <a:latin typeface="Times New Roman Regular" panose="02020503050405090304" charset="0"/>
                <a:cs typeface="Times New Roman Regular" panose="02020503050405090304" charset="0"/>
              </a:rPr>
              <a:t>Core indexing step</a:t>
            </a:r>
            <a:endParaRPr lang="en-US" sz="2800" b="1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8920" name="TextBox 7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5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229600" cy="1143000"/>
          </a:xfrm>
        </p:spPr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Indexer steps: Dictionary &amp; Postings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39940" name="Rectangle 2"/>
          <p:cNvSpPr>
            <a:spLocks noGrp="1" noChangeArrowheads="1"/>
          </p:cNvSpPr>
          <p:nvPr>
            <p:ph idx="1"/>
          </p:nvPr>
        </p:nvSpPr>
        <p:spPr>
          <a:xfrm>
            <a:off x="228600" y="1676400"/>
            <a:ext cx="3429000" cy="2590800"/>
          </a:xfrm>
        </p:spPr>
        <p:txBody>
          <a:bodyPr>
            <a:normAutofit fontScale="775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>
                <a:ea typeface="MS PGothic" charset="0"/>
              </a:rPr>
              <a:t>Multiple term entries in a single document are merged.</a:t>
            </a:r>
            <a:endParaRPr lang="en-US">
              <a:ea typeface="MS PGothic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>
                <a:ea typeface="MS PGothic" charset="0"/>
              </a:rPr>
              <a:t>Split into Dictionary and Postings</a:t>
            </a:r>
            <a:endParaRPr lang="en-US">
              <a:ea typeface="MS PGothic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>
                <a:ea typeface="MS PGothic" charset="0"/>
              </a:rPr>
              <a:t>Doc. frequency information is added.</a:t>
            </a:r>
            <a:endParaRPr lang="en-US">
              <a:ea typeface="MS PGothic" charset="0"/>
            </a:endParaRPr>
          </a:p>
        </p:txBody>
      </p:sp>
      <p:sp>
        <p:nvSpPr>
          <p:cNvPr id="39941" name="Line 4"/>
          <p:cNvSpPr>
            <a:spLocks noChangeShapeType="1"/>
          </p:cNvSpPr>
          <p:nvPr/>
        </p:nvSpPr>
        <p:spPr bwMode="auto">
          <a:xfrm>
            <a:off x="5334000" y="3657600"/>
            <a:ext cx="6858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39938" name="Object 35"/>
          <p:cNvGraphicFramePr>
            <a:graphicFrameLocks noChangeAspect="1"/>
          </p:cNvGraphicFramePr>
          <p:nvPr/>
        </p:nvGraphicFramePr>
        <p:xfrm>
          <a:off x="3962400" y="1447483"/>
          <a:ext cx="1217613" cy="492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" name="Worksheet" r:id="rId1" imgW="2717800" imgH="10845800" progId="Excel.Sheet.8">
                  <p:embed/>
                </p:oleObj>
              </mc:Choice>
              <mc:Fallback>
                <p:oleObj name="Worksheet" r:id="rId1" imgW="2717800" imgH="10845800" progId="Excel.Sheet.8">
                  <p:embed/>
                  <p:pic>
                    <p:nvPicPr>
                      <p:cNvPr id="0" name="Object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2400" y="1447483"/>
                        <a:ext cx="1217613" cy="4921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3671" name="AutoShape 7"/>
          <p:cNvSpPr>
            <a:spLocks noChangeArrowheads="1"/>
          </p:cNvSpPr>
          <p:nvPr/>
        </p:nvSpPr>
        <p:spPr bwMode="auto">
          <a:xfrm>
            <a:off x="609600" y="4495800"/>
            <a:ext cx="2317750" cy="1241425"/>
          </a:xfrm>
          <a:prstGeom prst="upArrowCallout">
            <a:avLst>
              <a:gd name="adj1" fmla="val 57858"/>
              <a:gd name="adj2" fmla="val 57858"/>
              <a:gd name="adj3" fmla="val 16667"/>
              <a:gd name="adj4" fmla="val 66667"/>
            </a:avLst>
          </a:prstGeom>
          <a:solidFill>
            <a:srgbClr val="83ADC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Why frequency?</a:t>
            </a:r>
            <a:endParaRPr lang="en-US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  <a:p>
            <a:pPr algn="ctr">
              <a:defRPr/>
            </a:pPr>
            <a:r>
              <a:rPr lang="en-US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Will discuss later.</a:t>
            </a:r>
            <a:endParaRPr lang="en-US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</p:txBody>
      </p:sp>
      <p:sp>
        <p:nvSpPr>
          <p:cNvPr id="39943" name="TextBox 7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39944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975" y="1295400"/>
            <a:ext cx="2801938" cy="51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3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524000"/>
            <a:ext cx="2801938" cy="51054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63" name="Rectangle 3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Where do we pay in storage?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096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27BE72E0-236A-354A-830D-DFFB8F269A34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0965" name="AutoShape 32"/>
          <p:cNvSpPr>
            <a:spLocks noChangeArrowheads="1"/>
          </p:cNvSpPr>
          <p:nvPr/>
        </p:nvSpPr>
        <p:spPr bwMode="auto">
          <a:xfrm>
            <a:off x="3581400" y="5867400"/>
            <a:ext cx="1189038" cy="914400"/>
          </a:xfrm>
          <a:prstGeom prst="upArrowCallout">
            <a:avLst>
              <a:gd name="adj1" fmla="val 32509"/>
              <a:gd name="adj2" fmla="val 32509"/>
              <a:gd name="adj3" fmla="val 16667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Pointers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39945" name="AutoShape 33"/>
          <p:cNvSpPr>
            <a:spLocks noChangeArrowheads="1"/>
          </p:cNvSpPr>
          <p:nvPr/>
        </p:nvSpPr>
        <p:spPr bwMode="auto">
          <a:xfrm>
            <a:off x="990600" y="2890838"/>
            <a:ext cx="1600200" cy="1200150"/>
          </a:xfrm>
          <a:prstGeom prst="rightArrowCallout">
            <a:avLst>
              <a:gd name="adj1" fmla="val 25000"/>
              <a:gd name="adj2" fmla="val 25000"/>
              <a:gd name="adj3" fmla="val 37500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anchor="ctr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Terms and counts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115746" name="Text Box 34"/>
          <p:cNvSpPr txBox="1">
            <a:spLocks noChangeArrowheads="1"/>
          </p:cNvSpPr>
          <p:nvPr/>
        </p:nvSpPr>
        <p:spPr bwMode="auto">
          <a:xfrm>
            <a:off x="5867400" y="3662101"/>
            <a:ext cx="2743200" cy="2738699"/>
          </a:xfrm>
          <a:prstGeom prst="rect">
            <a:avLst/>
          </a:prstGeom>
          <a:solidFill>
            <a:srgbClr val="C0504D"/>
          </a:solidFill>
          <a:ln w="9525">
            <a:noFill/>
            <a:miter lim="800000"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IR system implementation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434340" indent="-342900" eaLnBrk="1" hangingPunct="1">
              <a:spcBef>
                <a:spcPts val="240"/>
              </a:spcBef>
              <a:buFont typeface="Arial" panose="020B0604020202090204"/>
              <a:buChar char="•"/>
            </a:pPr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How do we index efficiently?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434340" indent="-342900" eaLnBrk="1" hangingPunct="1">
              <a:spcBef>
                <a:spcPts val="240"/>
              </a:spcBef>
              <a:buFont typeface="Arial" panose="020B0604020202090204"/>
              <a:buChar char="•"/>
            </a:pPr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How much storage do we need?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0968" name="TextBox 3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0" name="AutoShape 5"/>
          <p:cNvSpPr>
            <a:spLocks noChangeArrowheads="1"/>
          </p:cNvSpPr>
          <p:nvPr/>
        </p:nvSpPr>
        <p:spPr bwMode="auto">
          <a:xfrm>
            <a:off x="5257800" y="1905000"/>
            <a:ext cx="1905000" cy="831850"/>
          </a:xfrm>
          <a:prstGeom prst="leftArrowCallout">
            <a:avLst>
              <a:gd name="adj1" fmla="val 25000"/>
              <a:gd name="adj2" fmla="val 25000"/>
              <a:gd name="adj3" fmla="val 41190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anchor="ctr">
            <a:spAutoFit/>
          </a:bodyPr>
          <a:lstStyle/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Lists of docIDs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381000" y="2128765"/>
            <a:ext cx="8610600" cy="1753082"/>
          </a:xfrm>
        </p:spPr>
        <p:txBody>
          <a:bodyPr>
            <a:noAutofit/>
          </a:bodyPr>
          <a:lstStyle/>
          <a:p>
            <a:r>
              <a:rPr lang="en-US" altLang="zh-CN" sz="4800" dirty="0">
                <a:solidFill>
                  <a:srgbClr val="000044"/>
                </a:solidFill>
                <a:cs typeface="DIN-Regular"/>
              </a:rPr>
              <a:t>Query processing with an inverted index</a:t>
            </a:r>
            <a:endParaRPr lang="en-US" altLang="zh-CN" sz="4800" dirty="0">
              <a:solidFill>
                <a:srgbClr val="000044"/>
              </a:solidFill>
              <a:cs typeface="DIN-Regular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4595" y="4817140"/>
            <a:ext cx="2517130" cy="538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62"/>
    </mc:Choice>
    <mc:Fallback>
      <p:transition spd="slow" advTm="1066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Team based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0031AD6-A09E-0A41-BF94-4D6066918E7A}" type="slidenum">
              <a:rPr lang="en-US" smtClean="0"/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3400" y="1003300"/>
            <a:ext cx="7288530" cy="547052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The index we just built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How do we process a query?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Later - what kinds of queries can we process?</a:t>
            </a:r>
            <a:endParaRPr lang="en-US" dirty="0">
              <a:ea typeface="MS PGothic" charset="0"/>
            </a:endParaRPr>
          </a:p>
        </p:txBody>
      </p:sp>
      <p:sp>
        <p:nvSpPr>
          <p:cNvPr id="4198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F6FD159E-CBA0-4A44-A7DF-D65AD1A517A0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126981" name="AutoShape 5"/>
          <p:cNvSpPr>
            <a:spLocks noChangeArrowheads="1"/>
          </p:cNvSpPr>
          <p:nvPr/>
        </p:nvSpPr>
        <p:spPr bwMode="auto">
          <a:xfrm>
            <a:off x="6732588" y="2514600"/>
            <a:ext cx="2055812" cy="461665"/>
          </a:xfrm>
          <a:prstGeom prst="leftArrowCallout">
            <a:avLst>
              <a:gd name="adj1" fmla="val 25000"/>
              <a:gd name="adj2" fmla="val 34826"/>
              <a:gd name="adj3" fmla="val 41190"/>
              <a:gd name="adj4" fmla="val 72734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anchor="ctr">
            <a:spAutoFit/>
          </a:bodyPr>
          <a:lstStyle/>
          <a:p>
            <a:pPr algn="ctr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Our focus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1990" name="TextBox 5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Query processing: AND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3011" name="Rectangle 2051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Consider processing the query:</a:t>
            </a:r>
            <a:endParaRPr lang="en-US" dirty="0">
              <a:ea typeface="MS PGothic" charset="0"/>
            </a:endParaRPr>
          </a:p>
          <a:p>
            <a:pPr lvl="1" eaLnBrk="1" hangingPunct="1">
              <a:buFont typeface="Wingdings" panose="05000000000000000000" charset="0"/>
              <a:buNone/>
            </a:pPr>
            <a:r>
              <a:rPr lang="en-US" b="1" i="1" dirty="0">
                <a:ea typeface="MS PGothic" charset="0"/>
              </a:rPr>
              <a:t>Brutus</a:t>
            </a:r>
            <a:r>
              <a:rPr lang="en-US" dirty="0">
                <a:ea typeface="MS PGothic" charset="0"/>
              </a:rPr>
              <a:t> </a:t>
            </a:r>
            <a:r>
              <a:rPr lang="en-US" i="1" dirty="0">
                <a:ea typeface="MS PGothic" charset="0"/>
              </a:rPr>
              <a:t>AND</a:t>
            </a:r>
            <a:r>
              <a:rPr lang="en-US" dirty="0">
                <a:ea typeface="MS PGothic" charset="0"/>
              </a:rPr>
              <a:t> </a:t>
            </a:r>
            <a:r>
              <a:rPr lang="en-US" b="1" i="1" dirty="0">
                <a:ea typeface="MS PGothic" charset="0"/>
              </a:rPr>
              <a:t>Caesar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Locate </a:t>
            </a:r>
            <a:r>
              <a:rPr lang="en-US" b="1" i="1" dirty="0">
                <a:ea typeface="MS PGothic" charset="0"/>
              </a:rPr>
              <a:t>Brutus</a:t>
            </a:r>
            <a:r>
              <a:rPr lang="en-US" dirty="0">
                <a:ea typeface="MS PGothic" charset="0"/>
              </a:rPr>
              <a:t> in the Dictionary;</a:t>
            </a:r>
            <a:endParaRPr lang="en-US" dirty="0">
              <a:ea typeface="MS PGothic" charset="0"/>
            </a:endParaRPr>
          </a:p>
          <a:p>
            <a:pPr lvl="2" eaLnBrk="1" hangingPunct="1"/>
            <a:r>
              <a:rPr lang="en-US" dirty="0">
                <a:ea typeface="MS PGothic" charset="0"/>
              </a:rPr>
              <a:t>Retrieve its postings.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Locate </a:t>
            </a:r>
            <a:r>
              <a:rPr lang="en-US" b="1" i="1" dirty="0">
                <a:ea typeface="MS PGothic" charset="0"/>
              </a:rPr>
              <a:t>Caesar</a:t>
            </a:r>
            <a:r>
              <a:rPr lang="en-US" dirty="0">
                <a:ea typeface="MS PGothic" charset="0"/>
              </a:rPr>
              <a:t> in the Dictionary;</a:t>
            </a:r>
            <a:endParaRPr lang="en-US" dirty="0">
              <a:ea typeface="MS PGothic" charset="0"/>
            </a:endParaRPr>
          </a:p>
          <a:p>
            <a:pPr lvl="2" eaLnBrk="1" hangingPunct="1"/>
            <a:r>
              <a:rPr lang="en-US" dirty="0">
                <a:ea typeface="MS PGothic" charset="0"/>
              </a:rPr>
              <a:t>Retrieve its postings.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“Merge” the two postings (intersect the document sets):</a:t>
            </a:r>
            <a:endParaRPr lang="en-US" dirty="0">
              <a:ea typeface="MS PGothic" charset="0"/>
            </a:endParaRPr>
          </a:p>
        </p:txBody>
      </p:sp>
      <p:sp>
        <p:nvSpPr>
          <p:cNvPr id="4301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6E798FBF-6E51-F744-A455-930E7DD9552D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3013" name="Text Box 2058"/>
          <p:cNvSpPr txBox="1">
            <a:spLocks noChangeArrowheads="1"/>
          </p:cNvSpPr>
          <p:nvPr/>
        </p:nvSpPr>
        <p:spPr bwMode="auto">
          <a:xfrm>
            <a:off x="6878638" y="5019675"/>
            <a:ext cx="7032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128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3014" name="Text Box 2065"/>
          <p:cNvSpPr txBox="1">
            <a:spLocks noChangeArrowheads="1"/>
          </p:cNvSpPr>
          <p:nvPr/>
        </p:nvSpPr>
        <p:spPr bwMode="auto">
          <a:xfrm>
            <a:off x="7183438" y="5553075"/>
            <a:ext cx="5334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34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43015" name="Group 2083"/>
          <p:cNvGrpSpPr/>
          <p:nvPr/>
        </p:nvGrpSpPr>
        <p:grpSpPr bwMode="auto">
          <a:xfrm>
            <a:off x="2514600" y="5019675"/>
            <a:ext cx="647700" cy="466725"/>
            <a:chOff x="1584" y="3162"/>
            <a:chExt cx="408" cy="294"/>
          </a:xfrm>
        </p:grpSpPr>
        <p:sp>
          <p:nvSpPr>
            <p:cNvPr id="43056" name="Text Box 2052"/>
            <p:cNvSpPr txBox="1">
              <a:spLocks noChangeArrowheads="1"/>
            </p:cNvSpPr>
            <p:nvPr/>
          </p:nvSpPr>
          <p:spPr bwMode="auto">
            <a:xfrm>
              <a:off x="1584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57" name="AutoShape 2066"/>
            <p:cNvCxnSpPr>
              <a:cxnSpLocks noChangeShapeType="1"/>
              <a:stCxn id="43056" idx="3"/>
              <a:endCxn id="43054" idx="1"/>
            </p:cNvCxnSpPr>
            <p:nvPr/>
          </p:nvCxnSpPr>
          <p:spPr bwMode="auto">
            <a:xfrm>
              <a:off x="1813" y="3309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16" name="Group 2084"/>
          <p:cNvGrpSpPr/>
          <p:nvPr/>
        </p:nvGrpSpPr>
        <p:grpSpPr bwMode="auto">
          <a:xfrm>
            <a:off x="3162300" y="5019675"/>
            <a:ext cx="668338" cy="466725"/>
            <a:chOff x="1992" y="3162"/>
            <a:chExt cx="421" cy="294"/>
          </a:xfrm>
        </p:grpSpPr>
        <p:sp>
          <p:nvSpPr>
            <p:cNvPr id="43054" name="Text Box 2053"/>
            <p:cNvSpPr txBox="1">
              <a:spLocks noChangeArrowheads="1"/>
            </p:cNvSpPr>
            <p:nvPr/>
          </p:nvSpPr>
          <p:spPr bwMode="auto">
            <a:xfrm>
              <a:off x="1992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55" name="AutoShape 2067"/>
            <p:cNvCxnSpPr>
              <a:cxnSpLocks noChangeShapeType="1"/>
              <a:stCxn id="43054" idx="3"/>
              <a:endCxn id="43052" idx="1"/>
            </p:cNvCxnSpPr>
            <p:nvPr/>
          </p:nvCxnSpPr>
          <p:spPr bwMode="auto">
            <a:xfrm>
              <a:off x="222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17" name="Group 2085"/>
          <p:cNvGrpSpPr/>
          <p:nvPr/>
        </p:nvGrpSpPr>
        <p:grpSpPr bwMode="auto">
          <a:xfrm>
            <a:off x="3830638" y="5019675"/>
            <a:ext cx="609600" cy="466725"/>
            <a:chOff x="2413" y="3162"/>
            <a:chExt cx="384" cy="294"/>
          </a:xfrm>
        </p:grpSpPr>
        <p:sp>
          <p:nvSpPr>
            <p:cNvPr id="43052" name="Text Box 2054"/>
            <p:cNvSpPr txBox="1">
              <a:spLocks noChangeArrowheads="1"/>
            </p:cNvSpPr>
            <p:nvPr/>
          </p:nvSpPr>
          <p:spPr bwMode="auto">
            <a:xfrm>
              <a:off x="2413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53" name="AutoShape 2068"/>
            <p:cNvCxnSpPr>
              <a:cxnSpLocks noChangeShapeType="1"/>
              <a:stCxn id="43052" idx="3"/>
              <a:endCxn id="43050" idx="1"/>
            </p:cNvCxnSpPr>
            <p:nvPr/>
          </p:nvCxnSpPr>
          <p:spPr bwMode="auto">
            <a:xfrm>
              <a:off x="2642" y="3309"/>
              <a:ext cx="155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18" name="Group 2086"/>
          <p:cNvGrpSpPr/>
          <p:nvPr/>
        </p:nvGrpSpPr>
        <p:grpSpPr bwMode="auto">
          <a:xfrm>
            <a:off x="4440238" y="5019675"/>
            <a:ext cx="762000" cy="466725"/>
            <a:chOff x="2797" y="3162"/>
            <a:chExt cx="480" cy="294"/>
          </a:xfrm>
        </p:grpSpPr>
        <p:sp>
          <p:nvSpPr>
            <p:cNvPr id="43050" name="Text Box 2055"/>
            <p:cNvSpPr txBox="1">
              <a:spLocks noChangeArrowheads="1"/>
            </p:cNvSpPr>
            <p:nvPr/>
          </p:nvSpPr>
          <p:spPr bwMode="auto">
            <a:xfrm>
              <a:off x="279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16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51" name="AutoShape 2069"/>
            <p:cNvCxnSpPr>
              <a:cxnSpLocks noChangeShapeType="1"/>
              <a:stCxn id="43050" idx="3"/>
              <a:endCxn id="43048" idx="1"/>
            </p:cNvCxnSpPr>
            <p:nvPr/>
          </p:nvCxnSpPr>
          <p:spPr bwMode="auto">
            <a:xfrm>
              <a:off x="3133" y="3309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19" name="Group 2087"/>
          <p:cNvGrpSpPr/>
          <p:nvPr/>
        </p:nvGrpSpPr>
        <p:grpSpPr bwMode="auto">
          <a:xfrm>
            <a:off x="5202238" y="5019675"/>
            <a:ext cx="838200" cy="466725"/>
            <a:chOff x="3277" y="3162"/>
            <a:chExt cx="528" cy="294"/>
          </a:xfrm>
        </p:grpSpPr>
        <p:sp>
          <p:nvSpPr>
            <p:cNvPr id="43048" name="Text Box 2056"/>
            <p:cNvSpPr txBox="1">
              <a:spLocks noChangeArrowheads="1"/>
            </p:cNvSpPr>
            <p:nvPr/>
          </p:nvSpPr>
          <p:spPr bwMode="auto">
            <a:xfrm>
              <a:off x="327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49" name="AutoShape 2070"/>
            <p:cNvCxnSpPr>
              <a:cxnSpLocks noChangeShapeType="1"/>
              <a:stCxn id="43048" idx="3"/>
              <a:endCxn id="43046" idx="1"/>
            </p:cNvCxnSpPr>
            <p:nvPr/>
          </p:nvCxnSpPr>
          <p:spPr bwMode="auto">
            <a:xfrm>
              <a:off x="3613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20" name="Group 2088"/>
          <p:cNvGrpSpPr/>
          <p:nvPr/>
        </p:nvGrpSpPr>
        <p:grpSpPr bwMode="auto">
          <a:xfrm>
            <a:off x="6040438" y="5019675"/>
            <a:ext cx="838200" cy="466725"/>
            <a:chOff x="3805" y="3162"/>
            <a:chExt cx="528" cy="294"/>
          </a:xfrm>
        </p:grpSpPr>
        <p:sp>
          <p:nvSpPr>
            <p:cNvPr id="43046" name="Text Box 2057"/>
            <p:cNvSpPr txBox="1">
              <a:spLocks noChangeArrowheads="1"/>
            </p:cNvSpPr>
            <p:nvPr/>
          </p:nvSpPr>
          <p:spPr bwMode="auto">
            <a:xfrm>
              <a:off x="3805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64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47" name="AutoShape 2071"/>
            <p:cNvCxnSpPr>
              <a:cxnSpLocks noChangeShapeType="1"/>
              <a:stCxn id="43046" idx="3"/>
              <a:endCxn id="43013" idx="1"/>
            </p:cNvCxnSpPr>
            <p:nvPr/>
          </p:nvCxnSpPr>
          <p:spPr bwMode="auto">
            <a:xfrm>
              <a:off x="414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21" name="Group 2089"/>
          <p:cNvGrpSpPr/>
          <p:nvPr/>
        </p:nvGrpSpPr>
        <p:grpSpPr bwMode="auto">
          <a:xfrm>
            <a:off x="2535238" y="5553075"/>
            <a:ext cx="647700" cy="466725"/>
            <a:chOff x="1597" y="3498"/>
            <a:chExt cx="408" cy="294"/>
          </a:xfrm>
        </p:grpSpPr>
        <p:sp>
          <p:nvSpPr>
            <p:cNvPr id="43044" name="Text Box 2072"/>
            <p:cNvSpPr txBox="1">
              <a:spLocks noChangeArrowheads="1"/>
            </p:cNvSpPr>
            <p:nvPr/>
          </p:nvSpPr>
          <p:spPr bwMode="auto">
            <a:xfrm>
              <a:off x="1597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45" name="AutoShape 2073"/>
            <p:cNvCxnSpPr>
              <a:cxnSpLocks noChangeShapeType="1"/>
              <a:stCxn id="43044" idx="3"/>
              <a:endCxn id="43042" idx="1"/>
            </p:cNvCxnSpPr>
            <p:nvPr/>
          </p:nvCxnSpPr>
          <p:spPr bwMode="auto">
            <a:xfrm>
              <a:off x="1826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22" name="Group 2090"/>
          <p:cNvGrpSpPr/>
          <p:nvPr/>
        </p:nvGrpSpPr>
        <p:grpSpPr bwMode="auto">
          <a:xfrm>
            <a:off x="3182938" y="5553075"/>
            <a:ext cx="647700" cy="466725"/>
            <a:chOff x="2005" y="3498"/>
            <a:chExt cx="408" cy="294"/>
          </a:xfrm>
        </p:grpSpPr>
        <p:sp>
          <p:nvSpPr>
            <p:cNvPr id="43042" name="Text Box 2059"/>
            <p:cNvSpPr txBox="1">
              <a:spLocks noChangeArrowheads="1"/>
            </p:cNvSpPr>
            <p:nvPr/>
          </p:nvSpPr>
          <p:spPr bwMode="auto">
            <a:xfrm>
              <a:off x="2005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43" name="AutoShape 2074"/>
            <p:cNvCxnSpPr>
              <a:cxnSpLocks noChangeShapeType="1"/>
              <a:stCxn id="43042" idx="3"/>
              <a:endCxn id="43040" idx="1"/>
            </p:cNvCxnSpPr>
            <p:nvPr/>
          </p:nvCxnSpPr>
          <p:spPr bwMode="auto">
            <a:xfrm>
              <a:off x="2234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23" name="Group 2091"/>
          <p:cNvGrpSpPr/>
          <p:nvPr/>
        </p:nvGrpSpPr>
        <p:grpSpPr bwMode="auto">
          <a:xfrm>
            <a:off x="3830638" y="5553075"/>
            <a:ext cx="630237" cy="466725"/>
            <a:chOff x="2413" y="3498"/>
            <a:chExt cx="397" cy="294"/>
          </a:xfrm>
        </p:grpSpPr>
        <p:sp>
          <p:nvSpPr>
            <p:cNvPr id="43040" name="Text Box 2060"/>
            <p:cNvSpPr txBox="1">
              <a:spLocks noChangeArrowheads="1"/>
            </p:cNvSpPr>
            <p:nvPr/>
          </p:nvSpPr>
          <p:spPr bwMode="auto">
            <a:xfrm>
              <a:off x="2413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41" name="AutoShape 2075"/>
            <p:cNvCxnSpPr>
              <a:cxnSpLocks noChangeShapeType="1"/>
              <a:stCxn id="43040" idx="3"/>
              <a:endCxn id="43038" idx="1"/>
            </p:cNvCxnSpPr>
            <p:nvPr/>
          </p:nvCxnSpPr>
          <p:spPr bwMode="auto">
            <a:xfrm>
              <a:off x="2642" y="3645"/>
              <a:ext cx="168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24" name="Group 2092"/>
          <p:cNvGrpSpPr/>
          <p:nvPr/>
        </p:nvGrpSpPr>
        <p:grpSpPr bwMode="auto">
          <a:xfrm>
            <a:off x="4460875" y="5553075"/>
            <a:ext cx="606425" cy="466725"/>
            <a:chOff x="2810" y="3498"/>
            <a:chExt cx="382" cy="294"/>
          </a:xfrm>
        </p:grpSpPr>
        <p:sp>
          <p:nvSpPr>
            <p:cNvPr id="43038" name="Text Box 2061"/>
            <p:cNvSpPr txBox="1">
              <a:spLocks noChangeArrowheads="1"/>
            </p:cNvSpPr>
            <p:nvPr/>
          </p:nvSpPr>
          <p:spPr bwMode="auto">
            <a:xfrm>
              <a:off x="2810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5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39" name="AutoShape 2076"/>
            <p:cNvCxnSpPr>
              <a:cxnSpLocks noChangeShapeType="1"/>
              <a:stCxn id="43038" idx="3"/>
              <a:endCxn id="43036" idx="1"/>
            </p:cNvCxnSpPr>
            <p:nvPr/>
          </p:nvCxnSpPr>
          <p:spPr bwMode="auto">
            <a:xfrm>
              <a:off x="3039" y="3645"/>
              <a:ext cx="153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25" name="Group 2093"/>
          <p:cNvGrpSpPr/>
          <p:nvPr/>
        </p:nvGrpSpPr>
        <p:grpSpPr bwMode="auto">
          <a:xfrm>
            <a:off x="5067300" y="5553075"/>
            <a:ext cx="592138" cy="466725"/>
            <a:chOff x="3192" y="3498"/>
            <a:chExt cx="373" cy="294"/>
          </a:xfrm>
        </p:grpSpPr>
        <p:sp>
          <p:nvSpPr>
            <p:cNvPr id="43036" name="Text Box 2062"/>
            <p:cNvSpPr txBox="1">
              <a:spLocks noChangeArrowheads="1"/>
            </p:cNvSpPr>
            <p:nvPr/>
          </p:nvSpPr>
          <p:spPr bwMode="auto">
            <a:xfrm>
              <a:off x="3192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37" name="AutoShape 2077"/>
            <p:cNvCxnSpPr>
              <a:cxnSpLocks noChangeShapeType="1"/>
              <a:stCxn id="43036" idx="3"/>
              <a:endCxn id="43034" idx="1"/>
            </p:cNvCxnSpPr>
            <p:nvPr/>
          </p:nvCxnSpPr>
          <p:spPr bwMode="auto">
            <a:xfrm>
              <a:off x="342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26" name="Group 2094"/>
          <p:cNvGrpSpPr/>
          <p:nvPr/>
        </p:nvGrpSpPr>
        <p:grpSpPr bwMode="auto">
          <a:xfrm>
            <a:off x="5659438" y="5553075"/>
            <a:ext cx="762000" cy="466725"/>
            <a:chOff x="3565" y="3498"/>
            <a:chExt cx="480" cy="294"/>
          </a:xfrm>
        </p:grpSpPr>
        <p:sp>
          <p:nvSpPr>
            <p:cNvPr id="43034" name="Text Box 2063"/>
            <p:cNvSpPr txBox="1">
              <a:spLocks noChangeArrowheads="1"/>
            </p:cNvSpPr>
            <p:nvPr/>
          </p:nvSpPr>
          <p:spPr bwMode="auto">
            <a:xfrm>
              <a:off x="3565" y="3498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13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35" name="AutoShape 2078"/>
            <p:cNvCxnSpPr>
              <a:cxnSpLocks noChangeShapeType="1"/>
              <a:stCxn id="43034" idx="3"/>
              <a:endCxn id="43032" idx="1"/>
            </p:cNvCxnSpPr>
            <p:nvPr/>
          </p:nvCxnSpPr>
          <p:spPr bwMode="auto">
            <a:xfrm>
              <a:off x="390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3027" name="Group 2095"/>
          <p:cNvGrpSpPr/>
          <p:nvPr/>
        </p:nvGrpSpPr>
        <p:grpSpPr bwMode="auto">
          <a:xfrm>
            <a:off x="6421438" y="5553075"/>
            <a:ext cx="762000" cy="466725"/>
            <a:chOff x="4045" y="3498"/>
            <a:chExt cx="480" cy="294"/>
          </a:xfrm>
        </p:grpSpPr>
        <p:sp>
          <p:nvSpPr>
            <p:cNvPr id="43032" name="Text Box 2064"/>
            <p:cNvSpPr txBox="1">
              <a:spLocks noChangeArrowheads="1"/>
            </p:cNvSpPr>
            <p:nvPr/>
          </p:nvSpPr>
          <p:spPr bwMode="auto">
            <a:xfrm>
              <a:off x="4045" y="3498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3033" name="AutoShape 2079"/>
            <p:cNvCxnSpPr>
              <a:cxnSpLocks noChangeShapeType="1"/>
              <a:stCxn id="43032" idx="3"/>
              <a:endCxn id="43014" idx="1"/>
            </p:cNvCxnSpPr>
            <p:nvPr/>
          </p:nvCxnSpPr>
          <p:spPr bwMode="auto">
            <a:xfrm>
              <a:off x="438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sp>
        <p:nvSpPr>
          <p:cNvPr id="43028" name="Text Box 2080"/>
          <p:cNvSpPr txBox="1">
            <a:spLocks noChangeArrowheads="1"/>
          </p:cNvSpPr>
          <p:nvPr/>
        </p:nvSpPr>
        <p:spPr bwMode="auto">
          <a:xfrm>
            <a:off x="7772400" y="5038725"/>
            <a:ext cx="1065213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b="1" i="1">
                <a:latin typeface="Times New Roman Regular" panose="02020503050405090304" charset="0"/>
                <a:cs typeface="Times New Roman Regular" panose="02020503050405090304" charset="0"/>
              </a:rPr>
              <a:t>Brutus</a:t>
            </a:r>
            <a:endParaRPr lang="en-US" b="1" i="1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3029" name="Text Box 2081"/>
          <p:cNvSpPr txBox="1">
            <a:spLocks noChangeArrowheads="1"/>
          </p:cNvSpPr>
          <p:nvPr/>
        </p:nvSpPr>
        <p:spPr bwMode="auto">
          <a:xfrm>
            <a:off x="7772400" y="5495925"/>
            <a:ext cx="1168400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b="1" i="1">
                <a:latin typeface="Times New Roman Regular" panose="02020503050405090304" charset="0"/>
                <a:cs typeface="Times New Roman Regular" panose="02020503050405090304" charset="0"/>
              </a:rPr>
              <a:t>Caesar</a:t>
            </a:r>
            <a:endParaRPr lang="en-US" b="1" i="1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3030" name="AutoShape 2082"/>
          <p:cNvSpPr>
            <a:spLocks noChangeArrowheads="1"/>
          </p:cNvSpPr>
          <p:nvPr/>
        </p:nvSpPr>
        <p:spPr bwMode="auto">
          <a:xfrm rot="10800000">
            <a:off x="1462088" y="5305425"/>
            <a:ext cx="976312" cy="485775"/>
          </a:xfrm>
          <a:prstGeom prst="notchedRightArrow">
            <a:avLst>
              <a:gd name="adj1" fmla="val 50000"/>
              <a:gd name="adj2" fmla="val 50245"/>
            </a:avLst>
          </a:prstGeom>
          <a:solidFill>
            <a:srgbClr val="C0504D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3031" name="TextBox 48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The merge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MS PGothic" charset="0"/>
              </a:rPr>
              <a:t>Walk through the two postings simultaneously, in time linear in the total number of postings entries</a:t>
            </a:r>
            <a:endParaRPr lang="en-US">
              <a:ea typeface="MS PGothic" charset="0"/>
            </a:endParaRPr>
          </a:p>
        </p:txBody>
      </p:sp>
      <p:sp>
        <p:nvSpPr>
          <p:cNvPr id="4403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EB8C8D99-D599-074B-9E49-D39D42FECED5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44037" name="Group 99"/>
          <p:cNvGrpSpPr/>
          <p:nvPr/>
        </p:nvGrpSpPr>
        <p:grpSpPr bwMode="auto">
          <a:xfrm>
            <a:off x="2514600" y="3429000"/>
            <a:ext cx="5202238" cy="1009650"/>
            <a:chOff x="1584" y="3264"/>
            <a:chExt cx="3277" cy="636"/>
          </a:xfrm>
        </p:grpSpPr>
        <p:sp>
          <p:nvSpPr>
            <p:cNvPr id="44089" name="Text Box 54"/>
            <p:cNvSpPr txBox="1">
              <a:spLocks noChangeArrowheads="1"/>
            </p:cNvSpPr>
            <p:nvPr/>
          </p:nvSpPr>
          <p:spPr bwMode="auto">
            <a:xfrm>
              <a:off x="4525" y="3600"/>
              <a:ext cx="336" cy="294"/>
            </a:xfrm>
            <a:prstGeom prst="rect">
              <a:avLst/>
            </a:prstGeom>
            <a:noFill/>
            <a:ln w="9525">
              <a:solidFill>
                <a:schemeClr val="accent2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grpSp>
          <p:nvGrpSpPr>
            <p:cNvPr id="44090" name="Group 96"/>
            <p:cNvGrpSpPr/>
            <p:nvPr/>
          </p:nvGrpSpPr>
          <p:grpSpPr bwMode="auto">
            <a:xfrm>
              <a:off x="1584" y="3264"/>
              <a:ext cx="3179" cy="300"/>
              <a:chOff x="1584" y="3060"/>
              <a:chExt cx="3179" cy="300"/>
            </a:xfrm>
          </p:grpSpPr>
          <p:sp>
            <p:nvSpPr>
              <p:cNvPr id="44111" name="Text Box 53"/>
              <p:cNvSpPr txBox="1">
                <a:spLocks noChangeArrowheads="1"/>
              </p:cNvSpPr>
              <p:nvPr/>
            </p:nvSpPr>
            <p:spPr bwMode="auto">
              <a:xfrm>
                <a:off x="4320" y="3060"/>
                <a:ext cx="443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128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grpSp>
            <p:nvGrpSpPr>
              <p:cNvPr id="44112" name="Group 55"/>
              <p:cNvGrpSpPr/>
              <p:nvPr/>
            </p:nvGrpSpPr>
            <p:grpSpPr bwMode="auto">
              <a:xfrm>
                <a:off x="1584" y="3060"/>
                <a:ext cx="408" cy="294"/>
                <a:chOff x="1584" y="3162"/>
                <a:chExt cx="408" cy="294"/>
              </a:xfrm>
            </p:grpSpPr>
            <p:sp>
              <p:nvSpPr>
                <p:cNvPr id="44128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1584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Times New Roman Regular" panose="02020503050405090304" charset="0"/>
                      <a:cs typeface="Times New Roman Regular" panose="02020503050405090304" charset="0"/>
                    </a:rPr>
                    <a:t>2</a:t>
                  </a:r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9" name="AutoShape 57"/>
                <p:cNvCxnSpPr>
                  <a:cxnSpLocks noChangeShapeType="1"/>
                  <a:stCxn id="44128" idx="3"/>
                  <a:endCxn id="44126" idx="1"/>
                </p:cNvCxnSpPr>
                <p:nvPr/>
              </p:nvCxnSpPr>
              <p:spPr bwMode="auto">
                <a:xfrm>
                  <a:off x="1813" y="3309"/>
                  <a:ext cx="179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3" name="Group 58"/>
              <p:cNvGrpSpPr/>
              <p:nvPr/>
            </p:nvGrpSpPr>
            <p:grpSpPr bwMode="auto">
              <a:xfrm>
                <a:off x="1992" y="3060"/>
                <a:ext cx="421" cy="294"/>
                <a:chOff x="1992" y="3162"/>
                <a:chExt cx="421" cy="294"/>
              </a:xfrm>
            </p:grpSpPr>
            <p:sp>
              <p:nvSpPr>
                <p:cNvPr id="44126" name="Text Box 59"/>
                <p:cNvSpPr txBox="1">
                  <a:spLocks noChangeArrowheads="1"/>
                </p:cNvSpPr>
                <p:nvPr/>
              </p:nvSpPr>
              <p:spPr bwMode="auto">
                <a:xfrm>
                  <a:off x="1992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Times New Roman Regular" panose="02020503050405090304" charset="0"/>
                      <a:cs typeface="Times New Roman Regular" panose="02020503050405090304" charset="0"/>
                    </a:rPr>
                    <a:t>4</a:t>
                  </a:r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7" name="AutoShape 60"/>
                <p:cNvCxnSpPr>
                  <a:cxnSpLocks noChangeShapeType="1"/>
                  <a:stCxn id="44126" idx="3"/>
                  <a:endCxn id="44124" idx="1"/>
                </p:cNvCxnSpPr>
                <p:nvPr/>
              </p:nvCxnSpPr>
              <p:spPr bwMode="auto">
                <a:xfrm>
                  <a:off x="2221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4" name="Group 61"/>
              <p:cNvGrpSpPr/>
              <p:nvPr/>
            </p:nvGrpSpPr>
            <p:grpSpPr bwMode="auto">
              <a:xfrm>
                <a:off x="2413" y="3060"/>
                <a:ext cx="384" cy="294"/>
                <a:chOff x="2413" y="3162"/>
                <a:chExt cx="384" cy="294"/>
              </a:xfrm>
            </p:grpSpPr>
            <p:sp>
              <p:nvSpPr>
                <p:cNvPr id="44124" name="Text Box 62"/>
                <p:cNvSpPr txBox="1">
                  <a:spLocks noChangeArrowheads="1"/>
                </p:cNvSpPr>
                <p:nvPr/>
              </p:nvSpPr>
              <p:spPr bwMode="auto">
                <a:xfrm>
                  <a:off x="2413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Times New Roman Regular" panose="02020503050405090304" charset="0"/>
                      <a:cs typeface="Times New Roman Regular" panose="02020503050405090304" charset="0"/>
                    </a:rPr>
                    <a:t>8</a:t>
                  </a:r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5" name="AutoShape 63"/>
                <p:cNvCxnSpPr>
                  <a:cxnSpLocks noChangeShapeType="1"/>
                  <a:stCxn id="44124" idx="3"/>
                  <a:endCxn id="44122" idx="1"/>
                </p:cNvCxnSpPr>
                <p:nvPr/>
              </p:nvCxnSpPr>
              <p:spPr bwMode="auto">
                <a:xfrm>
                  <a:off x="2642" y="3309"/>
                  <a:ext cx="155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5" name="Group 64"/>
              <p:cNvGrpSpPr/>
              <p:nvPr/>
            </p:nvGrpSpPr>
            <p:grpSpPr bwMode="auto">
              <a:xfrm>
                <a:off x="2797" y="3060"/>
                <a:ext cx="480" cy="294"/>
                <a:chOff x="2797" y="3162"/>
                <a:chExt cx="480" cy="294"/>
              </a:xfrm>
            </p:grpSpPr>
            <p:sp>
              <p:nvSpPr>
                <p:cNvPr id="44122" name="Text Box 65"/>
                <p:cNvSpPr txBox="1">
                  <a:spLocks noChangeArrowheads="1"/>
                </p:cNvSpPr>
                <p:nvPr/>
              </p:nvSpPr>
              <p:spPr bwMode="auto">
                <a:xfrm>
                  <a:off x="2797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Times New Roman Regular" panose="02020503050405090304" charset="0"/>
                      <a:cs typeface="Times New Roman Regular" panose="02020503050405090304" charset="0"/>
                    </a:rPr>
                    <a:t>16</a:t>
                  </a:r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3" name="AutoShape 66"/>
                <p:cNvCxnSpPr>
                  <a:cxnSpLocks noChangeShapeType="1"/>
                  <a:stCxn id="44122" idx="3"/>
                  <a:endCxn id="44120" idx="1"/>
                </p:cNvCxnSpPr>
                <p:nvPr/>
              </p:nvCxnSpPr>
              <p:spPr bwMode="auto">
                <a:xfrm>
                  <a:off x="3133" y="3309"/>
                  <a:ext cx="144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6" name="Group 67"/>
              <p:cNvGrpSpPr/>
              <p:nvPr/>
            </p:nvGrpSpPr>
            <p:grpSpPr bwMode="auto">
              <a:xfrm>
                <a:off x="3277" y="3066"/>
                <a:ext cx="528" cy="294"/>
                <a:chOff x="3277" y="3162"/>
                <a:chExt cx="528" cy="294"/>
              </a:xfrm>
            </p:grpSpPr>
            <p:sp>
              <p:nvSpPr>
                <p:cNvPr id="44120" name="Text Box 68"/>
                <p:cNvSpPr txBox="1">
                  <a:spLocks noChangeArrowheads="1"/>
                </p:cNvSpPr>
                <p:nvPr/>
              </p:nvSpPr>
              <p:spPr bwMode="auto">
                <a:xfrm>
                  <a:off x="3277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Times New Roman Regular" panose="02020503050405090304" charset="0"/>
                      <a:cs typeface="Times New Roman Regular" panose="02020503050405090304" charset="0"/>
                    </a:rPr>
                    <a:t>32</a:t>
                  </a:r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1" name="AutoShape 69"/>
                <p:cNvCxnSpPr>
                  <a:cxnSpLocks noChangeShapeType="1"/>
                  <a:stCxn id="44120" idx="3"/>
                  <a:endCxn id="44118" idx="1"/>
                </p:cNvCxnSpPr>
                <p:nvPr/>
              </p:nvCxnSpPr>
              <p:spPr bwMode="auto">
                <a:xfrm>
                  <a:off x="3613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7" name="Group 70"/>
              <p:cNvGrpSpPr/>
              <p:nvPr/>
            </p:nvGrpSpPr>
            <p:grpSpPr bwMode="auto">
              <a:xfrm>
                <a:off x="3805" y="3066"/>
                <a:ext cx="528" cy="294"/>
                <a:chOff x="3805" y="3162"/>
                <a:chExt cx="528" cy="294"/>
              </a:xfrm>
            </p:grpSpPr>
            <p:sp>
              <p:nvSpPr>
                <p:cNvPr id="44118" name="Text Box 71"/>
                <p:cNvSpPr txBox="1">
                  <a:spLocks noChangeArrowheads="1"/>
                </p:cNvSpPr>
                <p:nvPr/>
              </p:nvSpPr>
              <p:spPr bwMode="auto">
                <a:xfrm>
                  <a:off x="3805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Times New Roman Regular" panose="02020503050405090304" charset="0"/>
                      <a:cs typeface="Times New Roman Regular" panose="02020503050405090304" charset="0"/>
                    </a:rPr>
                    <a:t>64</a:t>
                  </a:r>
                  <a:endParaRPr lang="en-US"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19" name="AutoShape 72"/>
                <p:cNvCxnSpPr>
                  <a:cxnSpLocks noChangeShapeType="1"/>
                  <a:stCxn id="44118" idx="3"/>
                  <a:endCxn id="44111" idx="1"/>
                </p:cNvCxnSpPr>
                <p:nvPr/>
              </p:nvCxnSpPr>
              <p:spPr bwMode="auto">
                <a:xfrm>
                  <a:off x="4141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tailEnd type="triangle" w="med" len="med"/>
                </a:ln>
              </p:spPr>
            </p:cxnSp>
          </p:grpSp>
        </p:grpSp>
        <p:grpSp>
          <p:nvGrpSpPr>
            <p:cNvPr id="44091" name="Group 73"/>
            <p:cNvGrpSpPr/>
            <p:nvPr/>
          </p:nvGrpSpPr>
          <p:grpSpPr bwMode="auto">
            <a:xfrm>
              <a:off x="1597" y="3600"/>
              <a:ext cx="408" cy="294"/>
              <a:chOff x="1597" y="3498"/>
              <a:chExt cx="408" cy="294"/>
            </a:xfrm>
          </p:grpSpPr>
          <p:sp>
            <p:nvSpPr>
              <p:cNvPr id="44109" name="Text Box 74"/>
              <p:cNvSpPr txBox="1">
                <a:spLocks noChangeArrowheads="1"/>
              </p:cNvSpPr>
              <p:nvPr/>
            </p:nvSpPr>
            <p:spPr bwMode="auto">
              <a:xfrm>
                <a:off x="1597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1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10" name="AutoShape 75"/>
              <p:cNvCxnSpPr>
                <a:cxnSpLocks noChangeShapeType="1"/>
                <a:stCxn id="44109" idx="3"/>
                <a:endCxn id="44107" idx="1"/>
              </p:cNvCxnSpPr>
              <p:nvPr/>
            </p:nvCxnSpPr>
            <p:spPr bwMode="auto">
              <a:xfrm>
                <a:off x="1826" y="364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tailEnd type="triangle" w="med" len="med"/>
              </a:ln>
            </p:spPr>
          </p:cxnSp>
        </p:grpSp>
        <p:grpSp>
          <p:nvGrpSpPr>
            <p:cNvPr id="44092" name="Group 76"/>
            <p:cNvGrpSpPr/>
            <p:nvPr/>
          </p:nvGrpSpPr>
          <p:grpSpPr bwMode="auto">
            <a:xfrm>
              <a:off x="2005" y="3600"/>
              <a:ext cx="408" cy="294"/>
              <a:chOff x="2005" y="3498"/>
              <a:chExt cx="408" cy="294"/>
            </a:xfrm>
          </p:grpSpPr>
          <p:sp>
            <p:nvSpPr>
              <p:cNvPr id="44107" name="Text Box 77"/>
              <p:cNvSpPr txBox="1">
                <a:spLocks noChangeArrowheads="1"/>
              </p:cNvSpPr>
              <p:nvPr/>
            </p:nvSpPr>
            <p:spPr bwMode="auto">
              <a:xfrm>
                <a:off x="2005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2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8" name="AutoShape 78"/>
              <p:cNvCxnSpPr>
                <a:cxnSpLocks noChangeShapeType="1"/>
                <a:stCxn id="44107" idx="3"/>
                <a:endCxn id="44105" idx="1"/>
              </p:cNvCxnSpPr>
              <p:nvPr/>
            </p:nvCxnSpPr>
            <p:spPr bwMode="auto">
              <a:xfrm>
                <a:off x="2234" y="364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tailEnd type="triangle" w="med" len="med"/>
              </a:ln>
            </p:spPr>
          </p:cxnSp>
        </p:grpSp>
        <p:grpSp>
          <p:nvGrpSpPr>
            <p:cNvPr id="44093" name="Group 79"/>
            <p:cNvGrpSpPr/>
            <p:nvPr/>
          </p:nvGrpSpPr>
          <p:grpSpPr bwMode="auto">
            <a:xfrm>
              <a:off x="2413" y="3606"/>
              <a:ext cx="397" cy="294"/>
              <a:chOff x="2413" y="3498"/>
              <a:chExt cx="397" cy="294"/>
            </a:xfrm>
          </p:grpSpPr>
          <p:sp>
            <p:nvSpPr>
              <p:cNvPr id="44105" name="Text Box 80"/>
              <p:cNvSpPr txBox="1">
                <a:spLocks noChangeArrowheads="1"/>
              </p:cNvSpPr>
              <p:nvPr/>
            </p:nvSpPr>
            <p:spPr bwMode="auto">
              <a:xfrm>
                <a:off x="2413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3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6" name="AutoShape 81"/>
              <p:cNvCxnSpPr>
                <a:cxnSpLocks noChangeShapeType="1"/>
                <a:stCxn id="44105" idx="3"/>
                <a:endCxn id="44103" idx="1"/>
              </p:cNvCxnSpPr>
              <p:nvPr/>
            </p:nvCxnSpPr>
            <p:spPr bwMode="auto">
              <a:xfrm>
                <a:off x="2642" y="3645"/>
                <a:ext cx="168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tailEnd type="triangle" w="med" len="med"/>
              </a:ln>
            </p:spPr>
          </p:cxnSp>
        </p:grpSp>
        <p:grpSp>
          <p:nvGrpSpPr>
            <p:cNvPr id="44094" name="Group 82"/>
            <p:cNvGrpSpPr/>
            <p:nvPr/>
          </p:nvGrpSpPr>
          <p:grpSpPr bwMode="auto">
            <a:xfrm>
              <a:off x="2810" y="3600"/>
              <a:ext cx="382" cy="294"/>
              <a:chOff x="2810" y="3498"/>
              <a:chExt cx="382" cy="294"/>
            </a:xfrm>
          </p:grpSpPr>
          <p:sp>
            <p:nvSpPr>
              <p:cNvPr id="44103" name="Text Box 83"/>
              <p:cNvSpPr txBox="1">
                <a:spLocks noChangeArrowheads="1"/>
              </p:cNvSpPr>
              <p:nvPr/>
            </p:nvSpPr>
            <p:spPr bwMode="auto">
              <a:xfrm>
                <a:off x="2810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5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4" name="AutoShape 84"/>
              <p:cNvCxnSpPr>
                <a:cxnSpLocks noChangeShapeType="1"/>
                <a:stCxn id="44103" idx="3"/>
                <a:endCxn id="44101" idx="1"/>
              </p:cNvCxnSpPr>
              <p:nvPr/>
            </p:nvCxnSpPr>
            <p:spPr bwMode="auto">
              <a:xfrm>
                <a:off x="3039" y="3645"/>
                <a:ext cx="153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tailEnd type="triangle" w="med" len="med"/>
              </a:ln>
            </p:spPr>
          </p:cxnSp>
        </p:grpSp>
        <p:grpSp>
          <p:nvGrpSpPr>
            <p:cNvPr id="44095" name="Group 85"/>
            <p:cNvGrpSpPr/>
            <p:nvPr/>
          </p:nvGrpSpPr>
          <p:grpSpPr bwMode="auto">
            <a:xfrm>
              <a:off x="3192" y="3600"/>
              <a:ext cx="373" cy="294"/>
              <a:chOff x="3192" y="3498"/>
              <a:chExt cx="373" cy="294"/>
            </a:xfrm>
          </p:grpSpPr>
          <p:sp>
            <p:nvSpPr>
              <p:cNvPr id="44101" name="Text Box 86"/>
              <p:cNvSpPr txBox="1">
                <a:spLocks noChangeArrowheads="1"/>
              </p:cNvSpPr>
              <p:nvPr/>
            </p:nvSpPr>
            <p:spPr bwMode="auto">
              <a:xfrm>
                <a:off x="3192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8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2" name="AutoShape 87"/>
              <p:cNvCxnSpPr>
                <a:cxnSpLocks noChangeShapeType="1"/>
                <a:stCxn id="44101" idx="3"/>
                <a:endCxn id="44096" idx="1"/>
              </p:cNvCxnSpPr>
              <p:nvPr/>
            </p:nvCxnSpPr>
            <p:spPr bwMode="auto">
              <a:xfrm>
                <a:off x="3421" y="3645"/>
                <a:ext cx="144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tailEnd type="triangle" w="med" len="med"/>
              </a:ln>
            </p:spPr>
          </p:cxnSp>
        </p:grpSp>
        <p:sp>
          <p:nvSpPr>
            <p:cNvPr id="44096" name="Text Box 89"/>
            <p:cNvSpPr txBox="1">
              <a:spLocks noChangeArrowheads="1"/>
            </p:cNvSpPr>
            <p:nvPr/>
          </p:nvSpPr>
          <p:spPr bwMode="auto">
            <a:xfrm>
              <a:off x="3565" y="3600"/>
              <a:ext cx="371" cy="294"/>
            </a:xfrm>
            <a:prstGeom prst="rect">
              <a:avLst/>
            </a:prstGeom>
            <a:noFill/>
            <a:ln w="9525">
              <a:solidFill>
                <a:schemeClr val="accent2"/>
              </a:solidFill>
              <a:miter lim="800000"/>
            </a:ln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13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97" name="AutoShape 90"/>
            <p:cNvCxnSpPr>
              <a:cxnSpLocks noChangeShapeType="1"/>
              <a:stCxn id="44096" idx="3"/>
              <a:endCxn id="44099" idx="1"/>
            </p:cNvCxnSpPr>
            <p:nvPr/>
          </p:nvCxnSpPr>
          <p:spPr bwMode="auto">
            <a:xfrm>
              <a:off x="3936" y="3747"/>
              <a:ext cx="109" cy="0"/>
            </a:xfrm>
            <a:prstGeom prst="straightConnector1">
              <a:avLst/>
            </a:prstGeom>
            <a:noFill/>
            <a:ln w="9525">
              <a:solidFill>
                <a:schemeClr val="accent2"/>
              </a:solidFill>
              <a:miter lim="800000"/>
              <a:tailEnd type="triangle" w="med" len="med"/>
            </a:ln>
          </p:spPr>
        </p:cxnSp>
        <p:grpSp>
          <p:nvGrpSpPr>
            <p:cNvPr id="44098" name="Group 91"/>
            <p:cNvGrpSpPr/>
            <p:nvPr/>
          </p:nvGrpSpPr>
          <p:grpSpPr bwMode="auto">
            <a:xfrm>
              <a:off x="4045" y="3600"/>
              <a:ext cx="480" cy="294"/>
              <a:chOff x="4045" y="3498"/>
              <a:chExt cx="480" cy="294"/>
            </a:xfrm>
          </p:grpSpPr>
          <p:sp>
            <p:nvSpPr>
              <p:cNvPr id="44099" name="Text Box 92"/>
              <p:cNvSpPr txBox="1">
                <a:spLocks noChangeArrowheads="1"/>
              </p:cNvSpPr>
              <p:nvPr/>
            </p:nvSpPr>
            <p:spPr bwMode="auto">
              <a:xfrm>
                <a:off x="4045" y="3498"/>
                <a:ext cx="336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latin typeface="Times New Roman Regular" panose="02020503050405090304" charset="0"/>
                    <a:cs typeface="Times New Roman Regular" panose="02020503050405090304" charset="0"/>
                  </a:rPr>
                  <a:t>21</a:t>
                </a:r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0" name="AutoShape 93"/>
              <p:cNvCxnSpPr>
                <a:cxnSpLocks noChangeShapeType="1"/>
                <a:stCxn id="44099" idx="3"/>
                <a:endCxn id="44089" idx="1"/>
              </p:cNvCxnSpPr>
              <p:nvPr/>
            </p:nvCxnSpPr>
            <p:spPr bwMode="auto">
              <a:xfrm>
                <a:off x="4381" y="3645"/>
                <a:ext cx="144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tailEnd type="triangle" w="med" len="med"/>
              </a:ln>
            </p:spPr>
          </p:cxnSp>
        </p:grpSp>
      </p:grpSp>
      <p:grpSp>
        <p:nvGrpSpPr>
          <p:cNvPr id="44053" name="Group 52"/>
          <p:cNvGrpSpPr/>
          <p:nvPr/>
        </p:nvGrpSpPr>
        <p:grpSpPr bwMode="auto">
          <a:xfrm>
            <a:off x="7772400" y="3438525"/>
            <a:ext cx="1168400" cy="914400"/>
            <a:chOff x="4896" y="2172"/>
            <a:chExt cx="736" cy="576"/>
          </a:xfrm>
        </p:grpSpPr>
        <p:sp>
          <p:nvSpPr>
            <p:cNvPr id="44061" name="Text Box 45"/>
            <p:cNvSpPr txBox="1">
              <a:spLocks noChangeArrowheads="1"/>
            </p:cNvSpPr>
            <p:nvPr/>
          </p:nvSpPr>
          <p:spPr bwMode="auto">
            <a:xfrm>
              <a:off x="4896" y="2172"/>
              <a:ext cx="671" cy="28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b="1" i="1">
                  <a:latin typeface="Times New Roman Regular" panose="02020503050405090304" charset="0"/>
                  <a:cs typeface="Times New Roman Regular" panose="02020503050405090304" charset="0"/>
                </a:rPr>
                <a:t>Brutus</a:t>
              </a:r>
              <a:endParaRPr lang="en-US" b="1" i="1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44062" name="Text Box 46"/>
            <p:cNvSpPr txBox="1">
              <a:spLocks noChangeArrowheads="1"/>
            </p:cNvSpPr>
            <p:nvPr/>
          </p:nvSpPr>
          <p:spPr bwMode="auto">
            <a:xfrm>
              <a:off x="4896" y="2460"/>
              <a:ext cx="736" cy="28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b="1" i="1">
                  <a:latin typeface="Times New Roman Regular" panose="02020503050405090304" charset="0"/>
                  <a:cs typeface="Times New Roman Regular" panose="02020503050405090304" charset="0"/>
                </a:rPr>
                <a:t>Caesar</a:t>
              </a:r>
              <a:endParaRPr lang="en-US" b="1" i="1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1211439" name="AutoShape 47"/>
          <p:cNvSpPr>
            <a:spLocks noChangeArrowheads="1"/>
          </p:cNvSpPr>
          <p:nvPr/>
        </p:nvSpPr>
        <p:spPr bwMode="auto">
          <a:xfrm rot="10800000">
            <a:off x="1462088" y="3714750"/>
            <a:ext cx="976312" cy="485775"/>
          </a:xfrm>
          <a:prstGeom prst="notchedRightArrow">
            <a:avLst>
              <a:gd name="adj1" fmla="val 50000"/>
              <a:gd name="adj2" fmla="val 50245"/>
            </a:avLst>
          </a:prstGeom>
          <a:solidFill>
            <a:srgbClr val="C0504D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1211490" name="Text Box 98"/>
          <p:cNvSpPr txBox="1">
            <a:spLocks noChangeArrowheads="1"/>
          </p:cNvSpPr>
          <p:nvPr/>
        </p:nvSpPr>
        <p:spPr bwMode="auto">
          <a:xfrm>
            <a:off x="381000" y="5221288"/>
            <a:ext cx="8137525" cy="12001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If the list lengths are </a:t>
            </a:r>
            <a:r>
              <a:rPr lang="en-US" i="1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x</a:t>
            </a:r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 and </a:t>
            </a:r>
            <a:r>
              <a:rPr lang="en-US" i="1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y</a:t>
            </a:r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, the merge takes O(</a:t>
            </a:r>
            <a:r>
              <a:rPr lang="en-US" i="1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x+y</a:t>
            </a:r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)</a:t>
            </a:r>
            <a:endParaRPr lang="en-US">
              <a:solidFill>
                <a:srgbClr val="C0504D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eaLnBrk="1" hangingPunct="1"/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operations.</a:t>
            </a:r>
            <a:endParaRPr lang="en-US">
              <a:solidFill>
                <a:srgbClr val="C0504D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eaLnBrk="1" hangingPunct="1"/>
            <a:r>
              <a:rPr lang="en-US" u="sng">
                <a:solidFill>
                  <a:srgbClr val="357E69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Crucial</a:t>
            </a:r>
            <a:r>
              <a:rPr lang="en-US">
                <a:solidFill>
                  <a:srgbClr val="357E69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: postings sorted by docID.</a:t>
            </a:r>
            <a:endParaRPr lang="en-US">
              <a:solidFill>
                <a:srgbClr val="357E6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4058" name="TextBox 9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The merge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MS PGothic" charset="0"/>
              </a:rPr>
              <a:t>Walk through the two postings simultaneously, in time linear in the total number of postings entries</a:t>
            </a:r>
            <a:endParaRPr lang="en-US">
              <a:ea typeface="MS PGothic" charset="0"/>
            </a:endParaRPr>
          </a:p>
        </p:txBody>
      </p:sp>
      <p:sp>
        <p:nvSpPr>
          <p:cNvPr id="4403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EB8C8D99-D599-074B-9E49-D39D42FECED5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44037" name="Group 99"/>
          <p:cNvGrpSpPr/>
          <p:nvPr/>
        </p:nvGrpSpPr>
        <p:grpSpPr bwMode="auto">
          <a:xfrm>
            <a:off x="2514600" y="3429000"/>
            <a:ext cx="5202238" cy="1009650"/>
            <a:chOff x="1584" y="3264"/>
            <a:chExt cx="3277" cy="636"/>
          </a:xfrm>
        </p:grpSpPr>
        <p:sp>
          <p:nvSpPr>
            <p:cNvPr id="44089" name="Text Box 54"/>
            <p:cNvSpPr txBox="1">
              <a:spLocks noChangeArrowheads="1"/>
            </p:cNvSpPr>
            <p:nvPr/>
          </p:nvSpPr>
          <p:spPr bwMode="auto">
            <a:xfrm>
              <a:off x="4525" y="3600"/>
              <a:ext cx="336" cy="294"/>
            </a:xfrm>
            <a:prstGeom prst="rect">
              <a:avLst/>
            </a:prstGeom>
            <a:noFill/>
            <a:ln w="9525">
              <a:solidFill>
                <a:srgbClr val="C0C0C0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B2B2B2"/>
                  </a:solidFill>
                  <a:latin typeface="Times New Roman Regular" panose="02020503050405090304" charset="0"/>
                  <a:cs typeface="Times New Roman Regular" panose="02020503050405090304" charset="0"/>
                </a:rPr>
                <a:t>34</a:t>
              </a:r>
              <a:endParaRPr lang="en-US">
                <a:solidFill>
                  <a:srgbClr val="B2B2B2"/>
                </a:solidFill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grpSp>
          <p:nvGrpSpPr>
            <p:cNvPr id="44090" name="Group 96"/>
            <p:cNvGrpSpPr/>
            <p:nvPr/>
          </p:nvGrpSpPr>
          <p:grpSpPr bwMode="auto">
            <a:xfrm>
              <a:off x="1584" y="3264"/>
              <a:ext cx="3179" cy="300"/>
              <a:chOff x="1584" y="3060"/>
              <a:chExt cx="3179" cy="300"/>
            </a:xfrm>
          </p:grpSpPr>
          <p:sp>
            <p:nvSpPr>
              <p:cNvPr id="44111" name="Text Box 53"/>
              <p:cNvSpPr txBox="1">
                <a:spLocks noChangeArrowheads="1"/>
              </p:cNvSpPr>
              <p:nvPr/>
            </p:nvSpPr>
            <p:spPr bwMode="auto">
              <a:xfrm>
                <a:off x="4320" y="3060"/>
                <a:ext cx="443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rPr>
                  <a:t>128</a:t>
                </a:r>
                <a:endParaRPr lang="en-US">
                  <a:solidFill>
                    <a:srgbClr val="B2B2B2"/>
                  </a:solidFill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grpSp>
            <p:nvGrpSpPr>
              <p:cNvPr id="44112" name="Group 55"/>
              <p:cNvGrpSpPr/>
              <p:nvPr/>
            </p:nvGrpSpPr>
            <p:grpSpPr bwMode="auto">
              <a:xfrm>
                <a:off x="1584" y="3060"/>
                <a:ext cx="408" cy="294"/>
                <a:chOff x="1584" y="3162"/>
                <a:chExt cx="408" cy="294"/>
              </a:xfrm>
            </p:grpSpPr>
            <p:sp>
              <p:nvSpPr>
                <p:cNvPr id="44128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1584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Times New Roman Regular" panose="02020503050405090304" charset="0"/>
                      <a:cs typeface="Times New Roman Regular" panose="02020503050405090304" charset="0"/>
                    </a:rPr>
                    <a:t>2</a:t>
                  </a:r>
                  <a:endPara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9" name="AutoShape 57"/>
                <p:cNvCxnSpPr>
                  <a:cxnSpLocks noChangeShapeType="1"/>
                  <a:stCxn id="44128" idx="3"/>
                  <a:endCxn id="44126" idx="1"/>
                </p:cNvCxnSpPr>
                <p:nvPr/>
              </p:nvCxnSpPr>
              <p:spPr bwMode="auto">
                <a:xfrm>
                  <a:off x="1813" y="3309"/>
                  <a:ext cx="179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3" name="Group 58"/>
              <p:cNvGrpSpPr/>
              <p:nvPr/>
            </p:nvGrpSpPr>
            <p:grpSpPr bwMode="auto">
              <a:xfrm>
                <a:off x="1992" y="3060"/>
                <a:ext cx="421" cy="294"/>
                <a:chOff x="1992" y="3162"/>
                <a:chExt cx="421" cy="294"/>
              </a:xfrm>
            </p:grpSpPr>
            <p:sp>
              <p:nvSpPr>
                <p:cNvPr id="44126" name="Text Box 59"/>
                <p:cNvSpPr txBox="1">
                  <a:spLocks noChangeArrowheads="1"/>
                </p:cNvSpPr>
                <p:nvPr/>
              </p:nvSpPr>
              <p:spPr bwMode="auto">
                <a:xfrm>
                  <a:off x="1992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Times New Roman Regular" panose="02020503050405090304" charset="0"/>
                      <a:cs typeface="Times New Roman Regular" panose="02020503050405090304" charset="0"/>
                    </a:rPr>
                    <a:t>4</a:t>
                  </a:r>
                  <a:endPara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7" name="AutoShape 60"/>
                <p:cNvCxnSpPr>
                  <a:cxnSpLocks noChangeShapeType="1"/>
                  <a:stCxn id="44126" idx="3"/>
                  <a:endCxn id="44124" idx="1"/>
                </p:cNvCxnSpPr>
                <p:nvPr/>
              </p:nvCxnSpPr>
              <p:spPr bwMode="auto">
                <a:xfrm>
                  <a:off x="2221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4" name="Group 61"/>
              <p:cNvGrpSpPr/>
              <p:nvPr/>
            </p:nvGrpSpPr>
            <p:grpSpPr bwMode="auto">
              <a:xfrm>
                <a:off x="2413" y="3060"/>
                <a:ext cx="384" cy="294"/>
                <a:chOff x="2413" y="3162"/>
                <a:chExt cx="384" cy="294"/>
              </a:xfrm>
            </p:grpSpPr>
            <p:sp>
              <p:nvSpPr>
                <p:cNvPr id="44124" name="Text Box 62"/>
                <p:cNvSpPr txBox="1">
                  <a:spLocks noChangeArrowheads="1"/>
                </p:cNvSpPr>
                <p:nvPr/>
              </p:nvSpPr>
              <p:spPr bwMode="auto">
                <a:xfrm>
                  <a:off x="2413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Times New Roman Regular" panose="02020503050405090304" charset="0"/>
                      <a:cs typeface="Times New Roman Regular" panose="02020503050405090304" charset="0"/>
                    </a:rPr>
                    <a:t>8</a:t>
                  </a:r>
                  <a:endPara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5" name="AutoShape 63"/>
                <p:cNvCxnSpPr>
                  <a:cxnSpLocks noChangeShapeType="1"/>
                  <a:stCxn id="44124" idx="3"/>
                  <a:endCxn id="44122" idx="1"/>
                </p:cNvCxnSpPr>
                <p:nvPr/>
              </p:nvCxnSpPr>
              <p:spPr bwMode="auto">
                <a:xfrm>
                  <a:off x="2642" y="3309"/>
                  <a:ext cx="155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5" name="Group 64"/>
              <p:cNvGrpSpPr/>
              <p:nvPr/>
            </p:nvGrpSpPr>
            <p:grpSpPr bwMode="auto">
              <a:xfrm>
                <a:off x="2797" y="3060"/>
                <a:ext cx="480" cy="294"/>
                <a:chOff x="2797" y="3162"/>
                <a:chExt cx="480" cy="294"/>
              </a:xfrm>
            </p:grpSpPr>
            <p:sp>
              <p:nvSpPr>
                <p:cNvPr id="44122" name="Text Box 65"/>
                <p:cNvSpPr txBox="1">
                  <a:spLocks noChangeArrowheads="1"/>
                </p:cNvSpPr>
                <p:nvPr/>
              </p:nvSpPr>
              <p:spPr bwMode="auto">
                <a:xfrm>
                  <a:off x="2797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Times New Roman Regular" panose="02020503050405090304" charset="0"/>
                      <a:cs typeface="Times New Roman Regular" panose="02020503050405090304" charset="0"/>
                    </a:rPr>
                    <a:t>16</a:t>
                  </a:r>
                  <a:endPara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3" name="AutoShape 66"/>
                <p:cNvCxnSpPr>
                  <a:cxnSpLocks noChangeShapeType="1"/>
                  <a:stCxn id="44122" idx="3"/>
                  <a:endCxn id="44120" idx="1"/>
                </p:cNvCxnSpPr>
                <p:nvPr/>
              </p:nvCxnSpPr>
              <p:spPr bwMode="auto">
                <a:xfrm>
                  <a:off x="3133" y="3309"/>
                  <a:ext cx="144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6" name="Group 67"/>
              <p:cNvGrpSpPr/>
              <p:nvPr/>
            </p:nvGrpSpPr>
            <p:grpSpPr bwMode="auto">
              <a:xfrm>
                <a:off x="3277" y="3066"/>
                <a:ext cx="528" cy="294"/>
                <a:chOff x="3277" y="3162"/>
                <a:chExt cx="528" cy="294"/>
              </a:xfrm>
            </p:grpSpPr>
            <p:sp>
              <p:nvSpPr>
                <p:cNvPr id="44120" name="Text Box 68"/>
                <p:cNvSpPr txBox="1">
                  <a:spLocks noChangeArrowheads="1"/>
                </p:cNvSpPr>
                <p:nvPr/>
              </p:nvSpPr>
              <p:spPr bwMode="auto">
                <a:xfrm>
                  <a:off x="3277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Times New Roman Regular" panose="02020503050405090304" charset="0"/>
                      <a:cs typeface="Times New Roman Regular" panose="02020503050405090304" charset="0"/>
                    </a:rPr>
                    <a:t>32</a:t>
                  </a:r>
                  <a:endPara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21" name="AutoShape 69"/>
                <p:cNvCxnSpPr>
                  <a:cxnSpLocks noChangeShapeType="1"/>
                  <a:stCxn id="44120" idx="3"/>
                  <a:endCxn id="44118" idx="1"/>
                </p:cNvCxnSpPr>
                <p:nvPr/>
              </p:nvCxnSpPr>
              <p:spPr bwMode="auto">
                <a:xfrm>
                  <a:off x="3613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tailEnd type="triangle" w="med" len="med"/>
                </a:ln>
              </p:spPr>
            </p:cxnSp>
          </p:grpSp>
          <p:grpSp>
            <p:nvGrpSpPr>
              <p:cNvPr id="44117" name="Group 70"/>
              <p:cNvGrpSpPr/>
              <p:nvPr/>
            </p:nvGrpSpPr>
            <p:grpSpPr bwMode="auto">
              <a:xfrm>
                <a:off x="3805" y="3066"/>
                <a:ext cx="528" cy="294"/>
                <a:chOff x="3805" y="3162"/>
                <a:chExt cx="528" cy="294"/>
              </a:xfrm>
            </p:grpSpPr>
            <p:sp>
              <p:nvSpPr>
                <p:cNvPr id="44118" name="Text Box 71"/>
                <p:cNvSpPr txBox="1">
                  <a:spLocks noChangeArrowheads="1"/>
                </p:cNvSpPr>
                <p:nvPr/>
              </p:nvSpPr>
              <p:spPr bwMode="auto">
                <a:xfrm>
                  <a:off x="3805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</a:ln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MS PGothic" charset="0"/>
                      <a:cs typeface="Arial Unicode MS" panose="020B0604020202020204" charset="-122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panose="020B0604020202020204" charset="-122"/>
                      <a:cs typeface="Arial Unicode MS" panose="020B0604020202020204" charset="-122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Times New Roman Regular" panose="02020503050405090304" charset="0"/>
                      <a:cs typeface="Times New Roman Regular" panose="02020503050405090304" charset="0"/>
                    </a:rPr>
                    <a:t>64</a:t>
                  </a:r>
                  <a:endPara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endParaRPr>
                </a:p>
              </p:txBody>
            </p:sp>
            <p:cxnSp>
              <p:nvCxnSpPr>
                <p:cNvPr id="44119" name="AutoShape 72"/>
                <p:cNvCxnSpPr>
                  <a:cxnSpLocks noChangeShapeType="1"/>
                  <a:stCxn id="44118" idx="3"/>
                  <a:endCxn id="44111" idx="1"/>
                </p:cNvCxnSpPr>
                <p:nvPr/>
              </p:nvCxnSpPr>
              <p:spPr bwMode="auto">
                <a:xfrm>
                  <a:off x="4141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tailEnd type="triangle" w="med" len="med"/>
                </a:ln>
              </p:spPr>
            </p:cxnSp>
          </p:grpSp>
        </p:grpSp>
        <p:grpSp>
          <p:nvGrpSpPr>
            <p:cNvPr id="44091" name="Group 73"/>
            <p:cNvGrpSpPr/>
            <p:nvPr/>
          </p:nvGrpSpPr>
          <p:grpSpPr bwMode="auto">
            <a:xfrm>
              <a:off x="1597" y="3600"/>
              <a:ext cx="408" cy="294"/>
              <a:chOff x="1597" y="3498"/>
              <a:chExt cx="408" cy="294"/>
            </a:xfrm>
          </p:grpSpPr>
          <p:sp>
            <p:nvSpPr>
              <p:cNvPr id="44109" name="Text Box 74"/>
              <p:cNvSpPr txBox="1">
                <a:spLocks noChangeArrowheads="1"/>
              </p:cNvSpPr>
              <p:nvPr/>
            </p:nvSpPr>
            <p:spPr bwMode="auto">
              <a:xfrm>
                <a:off x="1597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rPr>
                  <a:t>1</a:t>
                </a:r>
                <a:endParaRPr lang="en-US">
                  <a:solidFill>
                    <a:srgbClr val="B2B2B2"/>
                  </a:solidFill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10" name="AutoShape 75"/>
              <p:cNvCxnSpPr>
                <a:cxnSpLocks noChangeShapeType="1"/>
                <a:stCxn id="44109" idx="3"/>
                <a:endCxn id="44107" idx="1"/>
              </p:cNvCxnSpPr>
              <p:nvPr/>
            </p:nvCxnSpPr>
            <p:spPr bwMode="auto">
              <a:xfrm>
                <a:off x="1826" y="364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tailEnd type="triangle" w="med" len="med"/>
              </a:ln>
            </p:spPr>
          </p:cxnSp>
        </p:grpSp>
        <p:grpSp>
          <p:nvGrpSpPr>
            <p:cNvPr id="44092" name="Group 76"/>
            <p:cNvGrpSpPr/>
            <p:nvPr/>
          </p:nvGrpSpPr>
          <p:grpSpPr bwMode="auto">
            <a:xfrm>
              <a:off x="2005" y="3600"/>
              <a:ext cx="408" cy="294"/>
              <a:chOff x="2005" y="3498"/>
              <a:chExt cx="408" cy="294"/>
            </a:xfrm>
          </p:grpSpPr>
          <p:sp>
            <p:nvSpPr>
              <p:cNvPr id="44107" name="Text Box 77"/>
              <p:cNvSpPr txBox="1">
                <a:spLocks noChangeArrowheads="1"/>
              </p:cNvSpPr>
              <p:nvPr/>
            </p:nvSpPr>
            <p:spPr bwMode="auto">
              <a:xfrm>
                <a:off x="2005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rPr>
                  <a:t>2</a:t>
                </a:r>
                <a:endParaRPr lang="en-US">
                  <a:solidFill>
                    <a:srgbClr val="B2B2B2"/>
                  </a:solidFill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8" name="AutoShape 78"/>
              <p:cNvCxnSpPr>
                <a:cxnSpLocks noChangeShapeType="1"/>
                <a:stCxn id="44107" idx="3"/>
                <a:endCxn id="44105" idx="1"/>
              </p:cNvCxnSpPr>
              <p:nvPr/>
            </p:nvCxnSpPr>
            <p:spPr bwMode="auto">
              <a:xfrm>
                <a:off x="2234" y="364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tailEnd type="triangle" w="med" len="med"/>
              </a:ln>
            </p:spPr>
          </p:cxnSp>
        </p:grpSp>
        <p:grpSp>
          <p:nvGrpSpPr>
            <p:cNvPr id="44093" name="Group 79"/>
            <p:cNvGrpSpPr/>
            <p:nvPr/>
          </p:nvGrpSpPr>
          <p:grpSpPr bwMode="auto">
            <a:xfrm>
              <a:off x="2413" y="3606"/>
              <a:ext cx="397" cy="294"/>
              <a:chOff x="2413" y="3498"/>
              <a:chExt cx="397" cy="294"/>
            </a:xfrm>
          </p:grpSpPr>
          <p:sp>
            <p:nvSpPr>
              <p:cNvPr id="44105" name="Text Box 80"/>
              <p:cNvSpPr txBox="1">
                <a:spLocks noChangeArrowheads="1"/>
              </p:cNvSpPr>
              <p:nvPr/>
            </p:nvSpPr>
            <p:spPr bwMode="auto">
              <a:xfrm>
                <a:off x="2413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rPr>
                  <a:t>3</a:t>
                </a:r>
                <a:endParaRPr lang="en-US">
                  <a:solidFill>
                    <a:srgbClr val="B2B2B2"/>
                  </a:solidFill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6" name="AutoShape 81"/>
              <p:cNvCxnSpPr>
                <a:cxnSpLocks noChangeShapeType="1"/>
                <a:stCxn id="44105" idx="3"/>
                <a:endCxn id="44103" idx="1"/>
              </p:cNvCxnSpPr>
              <p:nvPr/>
            </p:nvCxnSpPr>
            <p:spPr bwMode="auto">
              <a:xfrm>
                <a:off x="2642" y="3645"/>
                <a:ext cx="168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tailEnd type="triangle" w="med" len="med"/>
              </a:ln>
            </p:spPr>
          </p:cxnSp>
        </p:grpSp>
        <p:grpSp>
          <p:nvGrpSpPr>
            <p:cNvPr id="44094" name="Group 82"/>
            <p:cNvGrpSpPr/>
            <p:nvPr/>
          </p:nvGrpSpPr>
          <p:grpSpPr bwMode="auto">
            <a:xfrm>
              <a:off x="2810" y="3600"/>
              <a:ext cx="382" cy="294"/>
              <a:chOff x="2810" y="3498"/>
              <a:chExt cx="382" cy="294"/>
            </a:xfrm>
          </p:grpSpPr>
          <p:sp>
            <p:nvSpPr>
              <p:cNvPr id="44103" name="Text Box 83"/>
              <p:cNvSpPr txBox="1">
                <a:spLocks noChangeArrowheads="1"/>
              </p:cNvSpPr>
              <p:nvPr/>
            </p:nvSpPr>
            <p:spPr bwMode="auto">
              <a:xfrm>
                <a:off x="2810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rPr>
                  <a:t>5</a:t>
                </a:r>
                <a:endParaRPr lang="en-US">
                  <a:solidFill>
                    <a:srgbClr val="B2B2B2"/>
                  </a:solidFill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4" name="AutoShape 84"/>
              <p:cNvCxnSpPr>
                <a:cxnSpLocks noChangeShapeType="1"/>
                <a:stCxn id="44103" idx="3"/>
                <a:endCxn id="44101" idx="1"/>
              </p:cNvCxnSpPr>
              <p:nvPr/>
            </p:nvCxnSpPr>
            <p:spPr bwMode="auto">
              <a:xfrm>
                <a:off x="3039" y="3645"/>
                <a:ext cx="153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tailEnd type="triangle" w="med" len="med"/>
              </a:ln>
            </p:spPr>
          </p:cxnSp>
        </p:grpSp>
        <p:grpSp>
          <p:nvGrpSpPr>
            <p:cNvPr id="44095" name="Group 85"/>
            <p:cNvGrpSpPr/>
            <p:nvPr/>
          </p:nvGrpSpPr>
          <p:grpSpPr bwMode="auto">
            <a:xfrm>
              <a:off x="3192" y="3600"/>
              <a:ext cx="373" cy="294"/>
              <a:chOff x="3192" y="3498"/>
              <a:chExt cx="373" cy="294"/>
            </a:xfrm>
          </p:grpSpPr>
          <p:sp>
            <p:nvSpPr>
              <p:cNvPr id="44101" name="Text Box 86"/>
              <p:cNvSpPr txBox="1">
                <a:spLocks noChangeArrowheads="1"/>
              </p:cNvSpPr>
              <p:nvPr/>
            </p:nvSpPr>
            <p:spPr bwMode="auto">
              <a:xfrm>
                <a:off x="3192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rPr>
                  <a:t>8</a:t>
                </a:r>
                <a:endParaRPr lang="en-US">
                  <a:solidFill>
                    <a:srgbClr val="B2B2B2"/>
                  </a:solidFill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2" name="AutoShape 87"/>
              <p:cNvCxnSpPr>
                <a:cxnSpLocks noChangeShapeType="1"/>
                <a:stCxn id="44101" idx="3"/>
                <a:endCxn id="44096" idx="1"/>
              </p:cNvCxnSpPr>
              <p:nvPr/>
            </p:nvCxnSpPr>
            <p:spPr bwMode="auto">
              <a:xfrm>
                <a:off x="3421" y="3645"/>
                <a:ext cx="144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tailEnd type="triangle" w="med" len="med"/>
              </a:ln>
            </p:spPr>
          </p:cxnSp>
        </p:grpSp>
        <p:sp>
          <p:nvSpPr>
            <p:cNvPr id="44096" name="Text Box 89"/>
            <p:cNvSpPr txBox="1">
              <a:spLocks noChangeArrowheads="1"/>
            </p:cNvSpPr>
            <p:nvPr/>
          </p:nvSpPr>
          <p:spPr bwMode="auto">
            <a:xfrm>
              <a:off x="3565" y="3600"/>
              <a:ext cx="371" cy="294"/>
            </a:xfrm>
            <a:prstGeom prst="rect">
              <a:avLst/>
            </a:prstGeom>
            <a:noFill/>
            <a:ln w="9525">
              <a:solidFill>
                <a:srgbClr val="C0C0C0"/>
              </a:solidFill>
              <a:miter lim="800000"/>
            </a:ln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B2B2B2"/>
                  </a:solidFill>
                  <a:latin typeface="Times New Roman Regular" panose="02020503050405090304" charset="0"/>
                  <a:cs typeface="Times New Roman Regular" panose="02020503050405090304" charset="0"/>
                </a:rPr>
                <a:t>13</a:t>
              </a:r>
              <a:endParaRPr lang="en-US">
                <a:solidFill>
                  <a:srgbClr val="B2B2B2"/>
                </a:solidFill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97" name="AutoShape 90"/>
            <p:cNvCxnSpPr>
              <a:cxnSpLocks noChangeShapeType="1"/>
              <a:stCxn id="44096" idx="3"/>
              <a:endCxn id="44099" idx="1"/>
            </p:cNvCxnSpPr>
            <p:nvPr/>
          </p:nvCxnSpPr>
          <p:spPr bwMode="auto">
            <a:xfrm>
              <a:off x="3936" y="3747"/>
              <a:ext cx="109" cy="0"/>
            </a:xfrm>
            <a:prstGeom prst="straightConnector1">
              <a:avLst/>
            </a:prstGeom>
            <a:noFill/>
            <a:ln w="9525">
              <a:solidFill>
                <a:srgbClr val="C0C0C0"/>
              </a:solidFill>
              <a:miter lim="800000"/>
              <a:tailEnd type="triangle" w="med" len="med"/>
            </a:ln>
          </p:spPr>
        </p:cxnSp>
        <p:grpSp>
          <p:nvGrpSpPr>
            <p:cNvPr id="44098" name="Group 91"/>
            <p:cNvGrpSpPr/>
            <p:nvPr/>
          </p:nvGrpSpPr>
          <p:grpSpPr bwMode="auto">
            <a:xfrm>
              <a:off x="4045" y="3600"/>
              <a:ext cx="480" cy="294"/>
              <a:chOff x="4045" y="3498"/>
              <a:chExt cx="480" cy="294"/>
            </a:xfrm>
          </p:grpSpPr>
          <p:sp>
            <p:nvSpPr>
              <p:cNvPr id="44099" name="Text Box 92"/>
              <p:cNvSpPr txBox="1">
                <a:spLocks noChangeArrowheads="1"/>
              </p:cNvSpPr>
              <p:nvPr/>
            </p:nvSpPr>
            <p:spPr bwMode="auto">
              <a:xfrm>
                <a:off x="4045" y="3498"/>
                <a:ext cx="336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</a:ln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MS PGothic" charset="0"/>
                    <a:cs typeface="Arial Unicode MS" panose="020B0604020202020204" charset="-122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panose="020B0604020202020204" charset="-122"/>
                    <a:cs typeface="Arial Unicode MS" panose="020B0604020202020204" charset="-122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Times New Roman Regular" panose="02020503050405090304" charset="0"/>
                    <a:cs typeface="Times New Roman Regular" panose="02020503050405090304" charset="0"/>
                  </a:rPr>
                  <a:t>21</a:t>
                </a:r>
                <a:endParaRPr lang="en-US">
                  <a:solidFill>
                    <a:srgbClr val="B2B2B2"/>
                  </a:solidFill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cxnSp>
            <p:nvCxnSpPr>
              <p:cNvPr id="44100" name="AutoShape 93"/>
              <p:cNvCxnSpPr>
                <a:cxnSpLocks noChangeShapeType="1"/>
                <a:stCxn id="44099" idx="3"/>
                <a:endCxn id="44089" idx="1"/>
              </p:cNvCxnSpPr>
              <p:nvPr/>
            </p:nvCxnSpPr>
            <p:spPr bwMode="auto">
              <a:xfrm>
                <a:off x="4381" y="3645"/>
                <a:ext cx="144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tailEnd type="triangle" w="med" len="med"/>
              </a:ln>
            </p:spPr>
          </p:cxnSp>
        </p:grpSp>
      </p:grpSp>
      <p:sp>
        <p:nvSpPr>
          <p:cNvPr id="1211396" name="Text Box 4"/>
          <p:cNvSpPr txBox="1">
            <a:spLocks noChangeArrowheads="1"/>
          </p:cNvSpPr>
          <p:nvPr/>
        </p:nvSpPr>
        <p:spPr bwMode="auto">
          <a:xfrm>
            <a:off x="6878638" y="3429000"/>
            <a:ext cx="7032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128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1211397" name="Text Box 5"/>
          <p:cNvSpPr txBox="1">
            <a:spLocks noChangeArrowheads="1"/>
          </p:cNvSpPr>
          <p:nvPr/>
        </p:nvSpPr>
        <p:spPr bwMode="auto">
          <a:xfrm>
            <a:off x="7183438" y="3962400"/>
            <a:ext cx="5334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34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16" name="Group 6"/>
          <p:cNvGrpSpPr/>
          <p:nvPr/>
        </p:nvGrpSpPr>
        <p:grpSpPr bwMode="auto">
          <a:xfrm>
            <a:off x="2514600" y="3429000"/>
            <a:ext cx="647700" cy="466725"/>
            <a:chOff x="1584" y="3162"/>
            <a:chExt cx="408" cy="294"/>
          </a:xfrm>
        </p:grpSpPr>
        <p:sp>
          <p:nvSpPr>
            <p:cNvPr id="44087" name="Text Box 7"/>
            <p:cNvSpPr txBox="1">
              <a:spLocks noChangeArrowheads="1"/>
            </p:cNvSpPr>
            <p:nvPr/>
          </p:nvSpPr>
          <p:spPr bwMode="auto">
            <a:xfrm>
              <a:off x="1584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88" name="AutoShape 8"/>
            <p:cNvCxnSpPr>
              <a:cxnSpLocks noChangeShapeType="1"/>
              <a:stCxn id="44087" idx="3"/>
              <a:endCxn id="44085" idx="1"/>
            </p:cNvCxnSpPr>
            <p:nvPr/>
          </p:nvCxnSpPr>
          <p:spPr bwMode="auto">
            <a:xfrm>
              <a:off x="1813" y="3309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17" name="Group 9"/>
          <p:cNvGrpSpPr/>
          <p:nvPr/>
        </p:nvGrpSpPr>
        <p:grpSpPr bwMode="auto">
          <a:xfrm>
            <a:off x="3162300" y="3429000"/>
            <a:ext cx="668338" cy="466725"/>
            <a:chOff x="1992" y="3162"/>
            <a:chExt cx="421" cy="294"/>
          </a:xfrm>
        </p:grpSpPr>
        <p:sp>
          <p:nvSpPr>
            <p:cNvPr id="44085" name="Text Box 10"/>
            <p:cNvSpPr txBox="1">
              <a:spLocks noChangeArrowheads="1"/>
            </p:cNvSpPr>
            <p:nvPr/>
          </p:nvSpPr>
          <p:spPr bwMode="auto">
            <a:xfrm>
              <a:off x="1992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86" name="AutoShape 11"/>
            <p:cNvCxnSpPr>
              <a:cxnSpLocks noChangeShapeType="1"/>
              <a:stCxn id="44085" idx="3"/>
              <a:endCxn id="44083" idx="1"/>
            </p:cNvCxnSpPr>
            <p:nvPr/>
          </p:nvCxnSpPr>
          <p:spPr bwMode="auto">
            <a:xfrm>
              <a:off x="222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18" name="Group 12"/>
          <p:cNvGrpSpPr/>
          <p:nvPr/>
        </p:nvGrpSpPr>
        <p:grpSpPr bwMode="auto">
          <a:xfrm>
            <a:off x="3830638" y="3429000"/>
            <a:ext cx="609600" cy="466725"/>
            <a:chOff x="2413" y="3162"/>
            <a:chExt cx="384" cy="294"/>
          </a:xfrm>
        </p:grpSpPr>
        <p:sp>
          <p:nvSpPr>
            <p:cNvPr id="44083" name="Text Box 13"/>
            <p:cNvSpPr txBox="1">
              <a:spLocks noChangeArrowheads="1"/>
            </p:cNvSpPr>
            <p:nvPr/>
          </p:nvSpPr>
          <p:spPr bwMode="auto">
            <a:xfrm>
              <a:off x="2413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84" name="AutoShape 14"/>
            <p:cNvCxnSpPr>
              <a:cxnSpLocks noChangeShapeType="1"/>
              <a:stCxn id="44083" idx="3"/>
              <a:endCxn id="44081" idx="1"/>
            </p:cNvCxnSpPr>
            <p:nvPr/>
          </p:nvCxnSpPr>
          <p:spPr bwMode="auto">
            <a:xfrm>
              <a:off x="2642" y="3309"/>
              <a:ext cx="155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19" name="Group 15"/>
          <p:cNvGrpSpPr/>
          <p:nvPr/>
        </p:nvGrpSpPr>
        <p:grpSpPr bwMode="auto">
          <a:xfrm>
            <a:off x="4440238" y="3429000"/>
            <a:ext cx="762000" cy="466725"/>
            <a:chOff x="2797" y="3162"/>
            <a:chExt cx="480" cy="294"/>
          </a:xfrm>
        </p:grpSpPr>
        <p:sp>
          <p:nvSpPr>
            <p:cNvPr id="44081" name="Text Box 16"/>
            <p:cNvSpPr txBox="1">
              <a:spLocks noChangeArrowheads="1"/>
            </p:cNvSpPr>
            <p:nvPr/>
          </p:nvSpPr>
          <p:spPr bwMode="auto">
            <a:xfrm>
              <a:off x="279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16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82" name="AutoShape 17"/>
            <p:cNvCxnSpPr>
              <a:cxnSpLocks noChangeShapeType="1"/>
              <a:stCxn id="44081" idx="3"/>
              <a:endCxn id="44079" idx="1"/>
            </p:cNvCxnSpPr>
            <p:nvPr/>
          </p:nvCxnSpPr>
          <p:spPr bwMode="auto">
            <a:xfrm>
              <a:off x="3133" y="3309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20" name="Group 18"/>
          <p:cNvGrpSpPr/>
          <p:nvPr/>
        </p:nvGrpSpPr>
        <p:grpSpPr bwMode="auto">
          <a:xfrm>
            <a:off x="5202238" y="3429000"/>
            <a:ext cx="838200" cy="466725"/>
            <a:chOff x="3277" y="3162"/>
            <a:chExt cx="528" cy="294"/>
          </a:xfrm>
        </p:grpSpPr>
        <p:sp>
          <p:nvSpPr>
            <p:cNvPr id="44079" name="Text Box 19"/>
            <p:cNvSpPr txBox="1">
              <a:spLocks noChangeArrowheads="1"/>
            </p:cNvSpPr>
            <p:nvPr/>
          </p:nvSpPr>
          <p:spPr bwMode="auto">
            <a:xfrm>
              <a:off x="327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80" name="AutoShape 20"/>
            <p:cNvCxnSpPr>
              <a:cxnSpLocks noChangeShapeType="1"/>
              <a:stCxn id="44079" idx="3"/>
              <a:endCxn id="44077" idx="1"/>
            </p:cNvCxnSpPr>
            <p:nvPr/>
          </p:nvCxnSpPr>
          <p:spPr bwMode="auto">
            <a:xfrm>
              <a:off x="3613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21" name="Group 21"/>
          <p:cNvGrpSpPr/>
          <p:nvPr/>
        </p:nvGrpSpPr>
        <p:grpSpPr bwMode="auto">
          <a:xfrm>
            <a:off x="6040438" y="3429000"/>
            <a:ext cx="838200" cy="466725"/>
            <a:chOff x="3805" y="3162"/>
            <a:chExt cx="528" cy="294"/>
          </a:xfrm>
        </p:grpSpPr>
        <p:sp>
          <p:nvSpPr>
            <p:cNvPr id="44077" name="Text Box 22"/>
            <p:cNvSpPr txBox="1">
              <a:spLocks noChangeArrowheads="1"/>
            </p:cNvSpPr>
            <p:nvPr/>
          </p:nvSpPr>
          <p:spPr bwMode="auto">
            <a:xfrm>
              <a:off x="3805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64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78" name="AutoShape 23"/>
            <p:cNvCxnSpPr>
              <a:cxnSpLocks noChangeShapeType="1"/>
              <a:stCxn id="44077" idx="3"/>
              <a:endCxn id="1211396" idx="1"/>
            </p:cNvCxnSpPr>
            <p:nvPr/>
          </p:nvCxnSpPr>
          <p:spPr bwMode="auto">
            <a:xfrm>
              <a:off x="414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22" name="Group 24"/>
          <p:cNvGrpSpPr/>
          <p:nvPr/>
        </p:nvGrpSpPr>
        <p:grpSpPr bwMode="auto">
          <a:xfrm>
            <a:off x="2535238" y="3962400"/>
            <a:ext cx="647700" cy="466725"/>
            <a:chOff x="1597" y="3498"/>
            <a:chExt cx="408" cy="294"/>
          </a:xfrm>
        </p:grpSpPr>
        <p:sp>
          <p:nvSpPr>
            <p:cNvPr id="44075" name="Text Box 25"/>
            <p:cNvSpPr txBox="1">
              <a:spLocks noChangeArrowheads="1"/>
            </p:cNvSpPr>
            <p:nvPr/>
          </p:nvSpPr>
          <p:spPr bwMode="auto">
            <a:xfrm>
              <a:off x="1597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76" name="AutoShape 26"/>
            <p:cNvCxnSpPr>
              <a:cxnSpLocks noChangeShapeType="1"/>
              <a:stCxn id="44075" idx="3"/>
              <a:endCxn id="44073" idx="1"/>
            </p:cNvCxnSpPr>
            <p:nvPr/>
          </p:nvCxnSpPr>
          <p:spPr bwMode="auto">
            <a:xfrm>
              <a:off x="1826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23" name="Group 27"/>
          <p:cNvGrpSpPr/>
          <p:nvPr/>
        </p:nvGrpSpPr>
        <p:grpSpPr bwMode="auto">
          <a:xfrm>
            <a:off x="3182938" y="3962400"/>
            <a:ext cx="647700" cy="466725"/>
            <a:chOff x="2005" y="3498"/>
            <a:chExt cx="408" cy="294"/>
          </a:xfrm>
        </p:grpSpPr>
        <p:sp>
          <p:nvSpPr>
            <p:cNvPr id="44073" name="Text Box 28"/>
            <p:cNvSpPr txBox="1">
              <a:spLocks noChangeArrowheads="1"/>
            </p:cNvSpPr>
            <p:nvPr/>
          </p:nvSpPr>
          <p:spPr bwMode="auto">
            <a:xfrm>
              <a:off x="2005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74" name="AutoShape 29"/>
            <p:cNvCxnSpPr>
              <a:cxnSpLocks noChangeShapeType="1"/>
              <a:stCxn id="44073" idx="3"/>
              <a:endCxn id="44071" idx="1"/>
            </p:cNvCxnSpPr>
            <p:nvPr/>
          </p:nvCxnSpPr>
          <p:spPr bwMode="auto">
            <a:xfrm>
              <a:off x="2234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24" name="Group 30"/>
          <p:cNvGrpSpPr/>
          <p:nvPr/>
        </p:nvGrpSpPr>
        <p:grpSpPr bwMode="auto">
          <a:xfrm>
            <a:off x="3830638" y="3962400"/>
            <a:ext cx="630237" cy="466725"/>
            <a:chOff x="2413" y="3498"/>
            <a:chExt cx="397" cy="294"/>
          </a:xfrm>
        </p:grpSpPr>
        <p:sp>
          <p:nvSpPr>
            <p:cNvPr id="44071" name="Text Box 31"/>
            <p:cNvSpPr txBox="1">
              <a:spLocks noChangeArrowheads="1"/>
            </p:cNvSpPr>
            <p:nvPr/>
          </p:nvSpPr>
          <p:spPr bwMode="auto">
            <a:xfrm>
              <a:off x="2413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72" name="AutoShape 32"/>
            <p:cNvCxnSpPr>
              <a:cxnSpLocks noChangeShapeType="1"/>
              <a:stCxn id="44071" idx="3"/>
              <a:endCxn id="44069" idx="1"/>
            </p:cNvCxnSpPr>
            <p:nvPr/>
          </p:nvCxnSpPr>
          <p:spPr bwMode="auto">
            <a:xfrm>
              <a:off x="2642" y="3645"/>
              <a:ext cx="168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25" name="Group 33"/>
          <p:cNvGrpSpPr/>
          <p:nvPr/>
        </p:nvGrpSpPr>
        <p:grpSpPr bwMode="auto">
          <a:xfrm>
            <a:off x="4460875" y="3962400"/>
            <a:ext cx="606425" cy="466725"/>
            <a:chOff x="2810" y="3498"/>
            <a:chExt cx="382" cy="294"/>
          </a:xfrm>
        </p:grpSpPr>
        <p:sp>
          <p:nvSpPr>
            <p:cNvPr id="44069" name="Text Box 34"/>
            <p:cNvSpPr txBox="1">
              <a:spLocks noChangeArrowheads="1"/>
            </p:cNvSpPr>
            <p:nvPr/>
          </p:nvSpPr>
          <p:spPr bwMode="auto">
            <a:xfrm>
              <a:off x="2810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5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70" name="AutoShape 35"/>
            <p:cNvCxnSpPr>
              <a:cxnSpLocks noChangeShapeType="1"/>
              <a:stCxn id="44069" idx="3"/>
              <a:endCxn id="44067" idx="1"/>
            </p:cNvCxnSpPr>
            <p:nvPr/>
          </p:nvCxnSpPr>
          <p:spPr bwMode="auto">
            <a:xfrm>
              <a:off x="3039" y="3645"/>
              <a:ext cx="153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26" name="Group 36"/>
          <p:cNvGrpSpPr/>
          <p:nvPr/>
        </p:nvGrpSpPr>
        <p:grpSpPr bwMode="auto">
          <a:xfrm>
            <a:off x="5067300" y="3962400"/>
            <a:ext cx="592138" cy="466725"/>
            <a:chOff x="3192" y="3498"/>
            <a:chExt cx="373" cy="294"/>
          </a:xfrm>
        </p:grpSpPr>
        <p:sp>
          <p:nvSpPr>
            <p:cNvPr id="44067" name="Text Box 37"/>
            <p:cNvSpPr txBox="1">
              <a:spLocks noChangeArrowheads="1"/>
            </p:cNvSpPr>
            <p:nvPr/>
          </p:nvSpPr>
          <p:spPr bwMode="auto">
            <a:xfrm>
              <a:off x="3192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68" name="AutoShape 38"/>
            <p:cNvCxnSpPr>
              <a:cxnSpLocks noChangeShapeType="1"/>
              <a:stCxn id="44067" idx="3"/>
              <a:endCxn id="44065" idx="1"/>
            </p:cNvCxnSpPr>
            <p:nvPr/>
          </p:nvCxnSpPr>
          <p:spPr bwMode="auto">
            <a:xfrm>
              <a:off x="342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27" name="Group 100"/>
          <p:cNvGrpSpPr/>
          <p:nvPr/>
        </p:nvGrpSpPr>
        <p:grpSpPr bwMode="auto">
          <a:xfrm>
            <a:off x="5659438" y="3962400"/>
            <a:ext cx="762000" cy="466725"/>
            <a:chOff x="3565" y="2496"/>
            <a:chExt cx="480" cy="294"/>
          </a:xfrm>
        </p:grpSpPr>
        <p:sp>
          <p:nvSpPr>
            <p:cNvPr id="44065" name="Text Box 40"/>
            <p:cNvSpPr txBox="1">
              <a:spLocks noChangeArrowheads="1"/>
            </p:cNvSpPr>
            <p:nvPr/>
          </p:nvSpPr>
          <p:spPr bwMode="auto">
            <a:xfrm>
              <a:off x="3565" y="2496"/>
              <a:ext cx="371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13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66" name="AutoShape 41"/>
            <p:cNvCxnSpPr>
              <a:cxnSpLocks noChangeShapeType="1"/>
              <a:stCxn id="44065" idx="3"/>
              <a:endCxn id="44063" idx="1"/>
            </p:cNvCxnSpPr>
            <p:nvPr/>
          </p:nvCxnSpPr>
          <p:spPr bwMode="auto">
            <a:xfrm>
              <a:off x="3936" y="2643"/>
              <a:ext cx="10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28" name="Group 42"/>
          <p:cNvGrpSpPr/>
          <p:nvPr/>
        </p:nvGrpSpPr>
        <p:grpSpPr bwMode="auto">
          <a:xfrm>
            <a:off x="6421438" y="3962400"/>
            <a:ext cx="762000" cy="466725"/>
            <a:chOff x="4045" y="3498"/>
            <a:chExt cx="480" cy="294"/>
          </a:xfrm>
        </p:grpSpPr>
        <p:sp>
          <p:nvSpPr>
            <p:cNvPr id="44063" name="Text Box 43"/>
            <p:cNvSpPr txBox="1">
              <a:spLocks noChangeArrowheads="1"/>
            </p:cNvSpPr>
            <p:nvPr/>
          </p:nvSpPr>
          <p:spPr bwMode="auto">
            <a:xfrm>
              <a:off x="4045" y="3498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cxnSp>
          <p:nvCxnSpPr>
            <p:cNvPr id="44064" name="AutoShape 44"/>
            <p:cNvCxnSpPr>
              <a:cxnSpLocks noChangeShapeType="1"/>
              <a:stCxn id="44063" idx="3"/>
              <a:endCxn id="1211397" idx="1"/>
            </p:cNvCxnSpPr>
            <p:nvPr/>
          </p:nvCxnSpPr>
          <p:spPr bwMode="auto">
            <a:xfrm>
              <a:off x="438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</p:grpSp>
      <p:grpSp>
        <p:nvGrpSpPr>
          <p:cNvPr id="44053" name="Group 52"/>
          <p:cNvGrpSpPr/>
          <p:nvPr/>
        </p:nvGrpSpPr>
        <p:grpSpPr bwMode="auto">
          <a:xfrm>
            <a:off x="7772400" y="3438525"/>
            <a:ext cx="1168400" cy="914400"/>
            <a:chOff x="4896" y="2172"/>
            <a:chExt cx="736" cy="576"/>
          </a:xfrm>
        </p:grpSpPr>
        <p:sp>
          <p:nvSpPr>
            <p:cNvPr id="44061" name="Text Box 45"/>
            <p:cNvSpPr txBox="1">
              <a:spLocks noChangeArrowheads="1"/>
            </p:cNvSpPr>
            <p:nvPr/>
          </p:nvSpPr>
          <p:spPr bwMode="auto">
            <a:xfrm>
              <a:off x="4896" y="2172"/>
              <a:ext cx="671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b="1" i="1">
                  <a:latin typeface="Times New Roman Regular" panose="02020503050405090304" charset="0"/>
                  <a:cs typeface="Times New Roman Regular" panose="02020503050405090304" charset="0"/>
                </a:rPr>
                <a:t>Brutus</a:t>
              </a:r>
              <a:endParaRPr lang="en-US" b="1" i="1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44062" name="Text Box 46"/>
            <p:cNvSpPr txBox="1">
              <a:spLocks noChangeArrowheads="1"/>
            </p:cNvSpPr>
            <p:nvPr/>
          </p:nvSpPr>
          <p:spPr bwMode="auto">
            <a:xfrm>
              <a:off x="4896" y="2460"/>
              <a:ext cx="736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 b="1" i="1">
                  <a:latin typeface="Times New Roman Regular" panose="02020503050405090304" charset="0"/>
                  <a:cs typeface="Times New Roman Regular" panose="02020503050405090304" charset="0"/>
                </a:rPr>
                <a:t>Caesar</a:t>
              </a:r>
              <a:endParaRPr lang="en-US" b="1" i="1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1211439" name="AutoShape 47"/>
          <p:cNvSpPr>
            <a:spLocks noChangeArrowheads="1"/>
          </p:cNvSpPr>
          <p:nvPr/>
        </p:nvSpPr>
        <p:spPr bwMode="auto">
          <a:xfrm rot="10800000">
            <a:off x="1462088" y="3714750"/>
            <a:ext cx="976312" cy="485775"/>
          </a:xfrm>
          <a:prstGeom prst="notchedRightArrow">
            <a:avLst>
              <a:gd name="adj1" fmla="val 50000"/>
              <a:gd name="adj2" fmla="val 50245"/>
            </a:avLst>
          </a:prstGeom>
          <a:solidFill>
            <a:srgbClr val="C0504D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1211440" name="Text Box 48"/>
          <p:cNvSpPr txBox="1">
            <a:spLocks noChangeArrowheads="1"/>
          </p:cNvSpPr>
          <p:nvPr/>
        </p:nvSpPr>
        <p:spPr bwMode="auto">
          <a:xfrm>
            <a:off x="228600" y="3733800"/>
            <a:ext cx="363538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2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30" name="Group 49"/>
          <p:cNvGrpSpPr/>
          <p:nvPr/>
        </p:nvGrpSpPr>
        <p:grpSpPr bwMode="auto">
          <a:xfrm>
            <a:off x="592138" y="3743325"/>
            <a:ext cx="627062" cy="466725"/>
            <a:chOff x="373" y="3360"/>
            <a:chExt cx="395" cy="294"/>
          </a:xfrm>
        </p:grpSpPr>
        <p:cxnSp>
          <p:nvCxnSpPr>
            <p:cNvPr id="44059" name="AutoShape 50"/>
            <p:cNvCxnSpPr>
              <a:cxnSpLocks noChangeShapeType="1"/>
              <a:stCxn id="1211440" idx="3"/>
            </p:cNvCxnSpPr>
            <p:nvPr/>
          </p:nvCxnSpPr>
          <p:spPr bwMode="auto">
            <a:xfrm>
              <a:off x="373" y="3501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</p:spPr>
        </p:cxnSp>
        <p:sp>
          <p:nvSpPr>
            <p:cNvPr id="44060" name="Text Box 51"/>
            <p:cNvSpPr txBox="1">
              <a:spLocks noChangeArrowheads="1"/>
            </p:cNvSpPr>
            <p:nvPr/>
          </p:nvSpPr>
          <p:spPr bwMode="auto">
            <a:xfrm>
              <a:off x="539" y="3360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1211490" name="Text Box 98"/>
          <p:cNvSpPr txBox="1">
            <a:spLocks noChangeArrowheads="1"/>
          </p:cNvSpPr>
          <p:nvPr/>
        </p:nvSpPr>
        <p:spPr bwMode="auto">
          <a:xfrm>
            <a:off x="381000" y="5221288"/>
            <a:ext cx="8137525" cy="12001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If the list lengths are </a:t>
            </a:r>
            <a:r>
              <a:rPr lang="en-US" i="1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x</a:t>
            </a:r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 and </a:t>
            </a:r>
            <a:r>
              <a:rPr lang="en-US" i="1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y</a:t>
            </a:r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, the merge takes O(</a:t>
            </a:r>
            <a:r>
              <a:rPr lang="en-US" i="1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x+y</a:t>
            </a:r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)</a:t>
            </a:r>
            <a:endParaRPr lang="en-US">
              <a:solidFill>
                <a:srgbClr val="C0504D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eaLnBrk="1" hangingPunct="1"/>
            <a:r>
              <a:rPr lang="en-US">
                <a:solidFill>
                  <a:srgbClr val="C0504D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operations.</a:t>
            </a:r>
            <a:endParaRPr lang="en-US">
              <a:solidFill>
                <a:srgbClr val="C0504D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eaLnBrk="1" hangingPunct="1"/>
            <a:r>
              <a:rPr lang="en-US" u="sng">
                <a:solidFill>
                  <a:srgbClr val="357E69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Crucial</a:t>
            </a:r>
            <a:r>
              <a:rPr lang="en-US">
                <a:solidFill>
                  <a:srgbClr val="357E69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: postings sorted by docID.</a:t>
            </a:r>
            <a:endParaRPr lang="en-US">
              <a:solidFill>
                <a:srgbClr val="357E6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4058" name="TextBox 9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Intersecting two postings lists</a:t>
            </a:r>
            <a:b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</a:br>
            <a: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(a “merge” algorithm)</a:t>
            </a:r>
            <a:endParaRPr lang="en-US" dirty="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505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344ADF7E-3D33-914D-A841-59C5016AD023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45060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95400"/>
            <a:ext cx="6858000" cy="5116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381000" y="2128765"/>
            <a:ext cx="8610600" cy="1753082"/>
          </a:xfrm>
        </p:spPr>
        <p:txBody>
          <a:bodyPr>
            <a:noAutofit/>
          </a:bodyPr>
          <a:lstStyle/>
          <a:p>
            <a:r>
              <a:rPr lang="en-US" altLang="zh-CN" sz="4800" dirty="0">
                <a:solidFill>
                  <a:srgbClr val="000044"/>
                </a:solidFill>
                <a:cs typeface="DIN-Regular"/>
              </a:rPr>
              <a:t>The Boolean Retrieval Model</a:t>
            </a:r>
            <a:br>
              <a:rPr lang="en-US" altLang="zh-CN" sz="4800" dirty="0">
                <a:solidFill>
                  <a:srgbClr val="000044"/>
                </a:solidFill>
                <a:cs typeface="DIN-Regular"/>
              </a:rPr>
            </a:br>
            <a:r>
              <a:rPr lang="en-US" altLang="zh-CN" sz="4800" dirty="0">
                <a:solidFill>
                  <a:srgbClr val="000044"/>
                </a:solidFill>
                <a:cs typeface="DIN-Regular"/>
              </a:rPr>
              <a:t>&amp; Extended Boolean Models</a:t>
            </a:r>
            <a:br>
              <a:rPr lang="en-US" altLang="zh-CN" sz="4800" dirty="0">
                <a:solidFill>
                  <a:srgbClr val="000044"/>
                </a:solidFill>
                <a:cs typeface="DIN-Regular"/>
              </a:rPr>
            </a:br>
            <a:endParaRPr lang="en-US" altLang="zh-CN" sz="4800" dirty="0">
              <a:solidFill>
                <a:srgbClr val="000044"/>
              </a:solidFill>
              <a:cs typeface="DIN-Regular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4595" y="4817140"/>
            <a:ext cx="2517130" cy="538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62"/>
    </mc:Choice>
    <mc:Fallback>
      <p:transition spd="slow" advTm="10662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83210"/>
            <a:ext cx="8331200" cy="720090"/>
          </a:xfrm>
        </p:spPr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Boolean queries: Exact match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>
          <a:xfrm>
            <a:off x="558800" y="1295400"/>
            <a:ext cx="8229600" cy="4876800"/>
          </a:xfrm>
        </p:spPr>
        <p:txBody>
          <a:bodyPr>
            <a:normAutofit fontScale="92500"/>
          </a:bodyPr>
          <a:lstStyle/>
          <a:p>
            <a:pPr eaLnBrk="1" hangingPunct="1"/>
            <a:r>
              <a:rPr lang="en-US" dirty="0">
                <a:ea typeface="MS PGothic" charset="0"/>
              </a:rPr>
              <a:t>The </a:t>
            </a:r>
            <a:r>
              <a:rPr lang="en-US" dirty="0">
                <a:solidFill>
                  <a:srgbClr val="139CB7"/>
                </a:solidFill>
                <a:ea typeface="MS PGothic" charset="0"/>
              </a:rPr>
              <a:t>Boolean retrieval model</a:t>
            </a:r>
            <a:r>
              <a:rPr lang="en-US" dirty="0">
                <a:ea typeface="MS PGothic" charset="0"/>
              </a:rPr>
              <a:t> is being able to ask a query that is a Boolean expression: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Boolean Queries are queries using </a:t>
            </a:r>
            <a:r>
              <a:rPr lang="en-US" i="1" dirty="0">
                <a:ea typeface="MS PGothic" charset="0"/>
              </a:rPr>
              <a:t>AND, OR</a:t>
            </a:r>
            <a:r>
              <a:rPr lang="en-US" dirty="0">
                <a:ea typeface="MS PGothic" charset="0"/>
              </a:rPr>
              <a:t> and </a:t>
            </a:r>
            <a:r>
              <a:rPr lang="en-US" i="1" dirty="0">
                <a:ea typeface="MS PGothic" charset="0"/>
              </a:rPr>
              <a:t>NOT</a:t>
            </a:r>
            <a:r>
              <a:rPr lang="en-US" dirty="0">
                <a:ea typeface="MS PGothic" charset="0"/>
              </a:rPr>
              <a:t> to join query terms</a:t>
            </a:r>
            <a:endParaRPr lang="en-US" dirty="0">
              <a:ea typeface="MS PGothic" charset="0"/>
            </a:endParaRPr>
          </a:p>
          <a:p>
            <a:pPr lvl="2" eaLnBrk="1" hangingPunct="1"/>
            <a:r>
              <a:rPr lang="en-US" dirty="0">
                <a:ea typeface="MS PGothic" charset="0"/>
              </a:rPr>
              <a:t>Views each document as a </a:t>
            </a:r>
            <a:r>
              <a:rPr lang="en-US" u="sng" dirty="0">
                <a:ea typeface="MS PGothic" charset="0"/>
              </a:rPr>
              <a:t>set</a:t>
            </a:r>
            <a:r>
              <a:rPr lang="en-US" dirty="0">
                <a:ea typeface="MS PGothic" charset="0"/>
              </a:rPr>
              <a:t> of words</a:t>
            </a:r>
            <a:endParaRPr lang="en-US" dirty="0">
              <a:ea typeface="MS PGothic" charset="0"/>
            </a:endParaRPr>
          </a:p>
          <a:p>
            <a:pPr lvl="2" eaLnBrk="1" hangingPunct="1"/>
            <a:r>
              <a:rPr lang="en-US" dirty="0">
                <a:ea typeface="MS PGothic" charset="0"/>
              </a:rPr>
              <a:t>Is precise: document matches condition or not.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Perhaps the simplest model to build an IR system on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Primary commercial retrieval tool for 3 decades. 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Many search systems you still use are Boolean: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Email, library catalog, Mac OS X Spotlight</a:t>
            </a:r>
            <a:endParaRPr lang="en-US" dirty="0">
              <a:ea typeface="MS PGothic" charset="0"/>
            </a:endParaRPr>
          </a:p>
        </p:txBody>
      </p:sp>
      <p:sp>
        <p:nvSpPr>
          <p:cNvPr id="46084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0E836D50-BA4C-8446-8AFB-65021B08F36E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6085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Example: </a:t>
            </a:r>
            <a:r>
              <a:rPr lang="en-US" dirty="0" err="1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WestLaw</a:t>
            </a:r>
            <a:r>
              <a:rPr lang="en-US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   </a:t>
            </a:r>
            <a:r>
              <a:rPr lang="en-US" sz="2000" dirty="0">
                <a:solidFill>
                  <a:srgbClr val="008000"/>
                </a:solidFill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http://</a:t>
            </a:r>
            <a:r>
              <a:rPr lang="en-US" sz="2000" dirty="0" err="1">
                <a:solidFill>
                  <a:srgbClr val="008000"/>
                </a:solidFill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www.westlaw.com</a:t>
            </a:r>
            <a:r>
              <a:rPr lang="en-US" sz="2000" dirty="0">
                <a:solidFill>
                  <a:srgbClr val="008000"/>
                </a:solidFill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/</a:t>
            </a:r>
            <a:endParaRPr lang="en-US" sz="2000" dirty="0">
              <a:solidFill>
                <a:srgbClr val="008000"/>
              </a:solidFill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7107" name="Rectangle 1027"/>
          <p:cNvSpPr>
            <a:spLocks noGrp="1" noChangeArrowheads="1"/>
          </p:cNvSpPr>
          <p:nvPr>
            <p:ph idx="1"/>
          </p:nvPr>
        </p:nvSpPr>
        <p:spPr>
          <a:xfrm>
            <a:off x="533400" y="1371600"/>
            <a:ext cx="8001000" cy="4876800"/>
          </a:xfrm>
        </p:spPr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>
                <a:solidFill>
                  <a:srgbClr val="000000"/>
                </a:solidFill>
                <a:ea typeface="MS PGothic" charset="0"/>
              </a:rPr>
              <a:t>Largest commercial (paying subscribers) legal search service (started 1975; ranking added 1992; new federated search added 2010)</a:t>
            </a:r>
            <a:endParaRPr lang="en-US" dirty="0">
              <a:solidFill>
                <a:srgbClr val="000000"/>
              </a:solidFill>
              <a:ea typeface="MS PGothic" charset="0"/>
            </a:endParaRPr>
          </a:p>
          <a:p>
            <a:pPr eaLnBrk="1" hangingPunct="1"/>
            <a:r>
              <a:rPr lang="en-US" dirty="0">
                <a:solidFill>
                  <a:srgbClr val="000000"/>
                </a:solidFill>
                <a:ea typeface="MS PGothic" charset="0"/>
              </a:rPr>
              <a:t>Tens of terabytes of data; ~700,000 users</a:t>
            </a:r>
            <a:endParaRPr lang="en-US" dirty="0">
              <a:solidFill>
                <a:srgbClr val="000000"/>
              </a:solidFill>
              <a:ea typeface="MS PGothic" charset="0"/>
            </a:endParaRPr>
          </a:p>
          <a:p>
            <a:pPr eaLnBrk="1" hangingPunct="1"/>
            <a:r>
              <a:rPr lang="en-US" dirty="0">
                <a:solidFill>
                  <a:srgbClr val="000000"/>
                </a:solidFill>
                <a:ea typeface="MS PGothic" charset="0"/>
              </a:rPr>
              <a:t>Majority of users </a:t>
            </a:r>
            <a:r>
              <a:rPr lang="en-US" i="1" dirty="0">
                <a:solidFill>
                  <a:srgbClr val="000000"/>
                </a:solidFill>
                <a:ea typeface="MS PGothic" charset="0"/>
              </a:rPr>
              <a:t>still </a:t>
            </a:r>
            <a:r>
              <a:rPr lang="en-US" dirty="0">
                <a:solidFill>
                  <a:srgbClr val="000000"/>
                </a:solidFill>
                <a:ea typeface="MS PGothic" charset="0"/>
              </a:rPr>
              <a:t>use </a:t>
            </a:r>
            <a:r>
              <a:rPr lang="en-US" dirty="0" err="1">
                <a:solidFill>
                  <a:srgbClr val="000000"/>
                </a:solidFill>
                <a:ea typeface="MS PGothic" charset="0"/>
              </a:rPr>
              <a:t>boolean</a:t>
            </a:r>
            <a:r>
              <a:rPr lang="en-US" dirty="0">
                <a:solidFill>
                  <a:srgbClr val="000000"/>
                </a:solidFill>
                <a:ea typeface="MS PGothic" charset="0"/>
              </a:rPr>
              <a:t> queries</a:t>
            </a:r>
            <a:endParaRPr lang="en-US" dirty="0">
              <a:solidFill>
                <a:srgbClr val="000000"/>
              </a:solidFill>
              <a:ea typeface="MS PGothic" charset="0"/>
            </a:endParaRPr>
          </a:p>
          <a:p>
            <a:pPr eaLnBrk="1" hangingPunct="1"/>
            <a:r>
              <a:rPr lang="en-US" dirty="0">
                <a:solidFill>
                  <a:srgbClr val="000000"/>
                </a:solidFill>
                <a:ea typeface="MS PGothic" charset="0"/>
              </a:rPr>
              <a:t>Example query:</a:t>
            </a:r>
            <a:endParaRPr lang="en-US" dirty="0">
              <a:solidFill>
                <a:srgbClr val="000000"/>
              </a:solidFill>
              <a:ea typeface="MS PGothic" charset="0"/>
            </a:endParaRPr>
          </a:p>
          <a:p>
            <a:pPr lvl="1" eaLnBrk="1" hangingPunct="1"/>
            <a:r>
              <a:rPr lang="en-US" dirty="0">
                <a:solidFill>
                  <a:srgbClr val="000000"/>
                </a:solidFill>
                <a:ea typeface="MS PGothic" charset="0"/>
              </a:rPr>
              <a:t>What is the statute of limitations in cases involving the federal tort claims act?</a:t>
            </a:r>
            <a:endParaRPr lang="en-US" dirty="0">
              <a:solidFill>
                <a:srgbClr val="000000"/>
              </a:solidFill>
              <a:ea typeface="MS PGothic" charset="0"/>
            </a:endParaRPr>
          </a:p>
          <a:p>
            <a:pPr lvl="1" eaLnBrk="1" hangingPunct="1"/>
            <a:r>
              <a:rPr lang="en-US" dirty="0">
                <a:solidFill>
                  <a:srgbClr val="357E69"/>
                </a:solidFill>
                <a:ea typeface="MS PGothic" charset="0"/>
              </a:rPr>
              <a:t>LIMIT! /3 STATUTE ACTION /S FEDERAL /2 TORT /3 CLAIM</a:t>
            </a:r>
            <a:endParaRPr lang="en-US" dirty="0">
              <a:solidFill>
                <a:srgbClr val="357E69"/>
              </a:solidFill>
              <a:ea typeface="MS PGothic" charset="0"/>
            </a:endParaRPr>
          </a:p>
          <a:p>
            <a:pPr lvl="2" eaLnBrk="1" hangingPunct="1"/>
            <a:r>
              <a:rPr lang="en-US" dirty="0">
                <a:ea typeface="MS PGothic" charset="0"/>
              </a:rPr>
              <a:t>/3 = within 3 words, /S = in same sentence</a:t>
            </a:r>
            <a:endParaRPr lang="en-US" dirty="0">
              <a:ea typeface="MS PGothic" charset="0"/>
            </a:endParaRPr>
          </a:p>
        </p:txBody>
      </p:sp>
      <p:sp>
        <p:nvSpPr>
          <p:cNvPr id="4710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35CD4E42-9A0F-104E-83E6-7E8DD4A4D8DC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7109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1.4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Example: WestLaw   </a:t>
            </a:r>
            <a:r>
              <a:rPr lang="en-US" sz="2000">
                <a:solidFill>
                  <a:srgbClr val="008000"/>
                </a:solidFill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http://www.westlaw.com/</a:t>
            </a:r>
            <a:endParaRPr lang="en-US" sz="2000">
              <a:solidFill>
                <a:srgbClr val="008000"/>
              </a:solidFill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371600"/>
            <a:ext cx="8153400" cy="4876800"/>
          </a:xfrm>
        </p:spPr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>
                <a:solidFill>
                  <a:srgbClr val="000000"/>
                </a:solidFill>
                <a:ea typeface="MS PGothic" charset="0"/>
              </a:rPr>
              <a:t>Another example query:</a:t>
            </a:r>
            <a:endParaRPr lang="en-US" dirty="0">
              <a:solidFill>
                <a:srgbClr val="000000"/>
              </a:solidFill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Requirements for disabled people to be able to access a workplace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 err="1">
                <a:solidFill>
                  <a:schemeClr val="folHlink"/>
                </a:solidFill>
                <a:ea typeface="MS PGothic" charset="0"/>
              </a:rPr>
              <a:t>disabl</a:t>
            </a:r>
            <a:r>
              <a:rPr lang="en-US" dirty="0">
                <a:solidFill>
                  <a:schemeClr val="folHlink"/>
                </a:solidFill>
                <a:ea typeface="MS PGothic" charset="0"/>
              </a:rPr>
              <a:t>! /p access! /s work-site work-place (employment /3 place</a:t>
            </a:r>
            <a:endParaRPr lang="en-US" dirty="0">
              <a:solidFill>
                <a:schemeClr val="folHlink"/>
              </a:solidFill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Note that SPACE is disjunction, not conjunction!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Long, precise queries; proximity operators; incrementally developed; not like web search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Many professional searchers still like Boolean search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You know exactly what you are getting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But that doesn’t mean it actually works better….</a:t>
            </a:r>
            <a:endParaRPr lang="en-US" dirty="0">
              <a:ea typeface="MS PGothic" charset="0"/>
            </a:endParaRPr>
          </a:p>
        </p:txBody>
      </p:sp>
      <p:sp>
        <p:nvSpPr>
          <p:cNvPr id="48132" name="TextBox 3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1.4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Boolean queries: </a:t>
            </a:r>
            <a:br>
              <a:rPr lang="en-US" sz="360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</a:br>
            <a:r>
              <a:rPr lang="en-US" sz="360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More general merges</a:t>
            </a:r>
            <a:endParaRPr lang="en-US" sz="360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3000" u="sng" dirty="0">
                <a:solidFill>
                  <a:srgbClr val="A50021"/>
                </a:solidFill>
                <a:ea typeface="MS PGothic" charset="0"/>
              </a:rPr>
              <a:t>Exercise</a:t>
            </a:r>
            <a:r>
              <a:rPr lang="en-US" sz="3000" dirty="0">
                <a:ea typeface="MS PGothic" charset="0"/>
              </a:rPr>
              <a:t>: Adapt the merge for the queries:</a:t>
            </a:r>
            <a:endParaRPr lang="en-US" sz="3000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sz="3000" dirty="0">
                <a:ea typeface="MS PGothic" charset="0"/>
              </a:rPr>
              <a:t>	</a:t>
            </a:r>
            <a:r>
              <a:rPr lang="en-US" sz="3000" b="1" i="1" dirty="0">
                <a:ea typeface="MS PGothic" charset="0"/>
              </a:rPr>
              <a:t>Brutus</a:t>
            </a:r>
            <a:r>
              <a:rPr lang="en-US" sz="3000" dirty="0">
                <a:ea typeface="MS PGothic" charset="0"/>
              </a:rPr>
              <a:t> </a:t>
            </a:r>
            <a:r>
              <a:rPr lang="en-US" sz="3000" i="1" dirty="0">
                <a:ea typeface="MS PGothic" charset="0"/>
              </a:rPr>
              <a:t>AND NOT</a:t>
            </a:r>
            <a:r>
              <a:rPr lang="en-US" sz="3000" dirty="0">
                <a:ea typeface="MS PGothic" charset="0"/>
              </a:rPr>
              <a:t> </a:t>
            </a:r>
            <a:r>
              <a:rPr lang="en-US" sz="3000" b="1" i="1" dirty="0">
                <a:ea typeface="MS PGothic" charset="0"/>
              </a:rPr>
              <a:t>Caesar</a:t>
            </a:r>
            <a:endParaRPr lang="en-US" sz="3000" b="1" i="1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sz="3000" b="1" i="1" dirty="0">
                <a:ea typeface="MS PGothic" charset="0"/>
              </a:rPr>
              <a:t>	Brutus</a:t>
            </a:r>
            <a:r>
              <a:rPr lang="en-US" sz="3000" dirty="0">
                <a:ea typeface="MS PGothic" charset="0"/>
              </a:rPr>
              <a:t> </a:t>
            </a:r>
            <a:r>
              <a:rPr lang="en-US" sz="3000" i="1" dirty="0">
                <a:ea typeface="MS PGothic" charset="0"/>
              </a:rPr>
              <a:t>OR NOT</a:t>
            </a:r>
            <a:r>
              <a:rPr lang="en-US" sz="3000" dirty="0">
                <a:ea typeface="MS PGothic" charset="0"/>
              </a:rPr>
              <a:t> </a:t>
            </a:r>
            <a:r>
              <a:rPr lang="en-US" sz="3000" b="1" i="1" dirty="0">
                <a:ea typeface="MS PGothic" charset="0"/>
              </a:rPr>
              <a:t>Caesar</a:t>
            </a:r>
            <a:endParaRPr lang="en-US" sz="3000" b="1" i="1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endParaRPr lang="en-US" sz="3000" b="1" i="1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Can we still run through the merge in time O(</a:t>
            </a:r>
            <a:r>
              <a:rPr lang="en-US" i="1" dirty="0" err="1">
                <a:ea typeface="MS PGothic" charset="0"/>
              </a:rPr>
              <a:t>x+y</a:t>
            </a:r>
            <a:r>
              <a:rPr lang="en-US" dirty="0">
                <a:ea typeface="MS PGothic" charset="0"/>
              </a:rPr>
              <a:t>)?   What can we achieve?</a:t>
            </a:r>
            <a:endParaRPr lang="en-US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endParaRPr lang="en-US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endParaRPr lang="en-US" sz="2200" b="1" i="1" dirty="0">
              <a:ea typeface="MS PGothic" charset="0"/>
            </a:endParaRPr>
          </a:p>
        </p:txBody>
      </p:sp>
      <p:sp>
        <p:nvSpPr>
          <p:cNvPr id="4915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1810D18C-BF7F-9D46-9312-0E53445CCC71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9157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ontology based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0031AD6-A09E-0A41-BF94-4D6066918E7A}" type="slidenum">
              <a:rPr lang="en-US" smtClean="0"/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1143000"/>
            <a:ext cx="8576945" cy="463169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Merging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50179" name="Rectangle 102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anose="05000000000000000000" charset="0"/>
              <a:buNone/>
            </a:pPr>
            <a:r>
              <a:rPr lang="en-US" dirty="0">
                <a:ea typeface="MS PGothic" charset="0"/>
              </a:rPr>
              <a:t>What about an arbitrary Boolean formula?</a:t>
            </a:r>
            <a:endParaRPr lang="en-US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b="1" i="1" dirty="0">
                <a:ea typeface="MS PGothic" charset="0"/>
              </a:rPr>
              <a:t>(Brutus</a:t>
            </a:r>
            <a:r>
              <a:rPr lang="en-US" dirty="0">
                <a:ea typeface="MS PGothic" charset="0"/>
              </a:rPr>
              <a:t> </a:t>
            </a:r>
            <a:r>
              <a:rPr lang="en-US" i="1" dirty="0">
                <a:ea typeface="MS PGothic" charset="0"/>
              </a:rPr>
              <a:t>OR </a:t>
            </a:r>
            <a:r>
              <a:rPr lang="en-US" b="1" i="1" dirty="0">
                <a:ea typeface="MS PGothic" charset="0"/>
              </a:rPr>
              <a:t>Caesar) </a:t>
            </a:r>
            <a:r>
              <a:rPr lang="en-US" i="1" dirty="0">
                <a:ea typeface="MS PGothic" charset="0"/>
              </a:rPr>
              <a:t>AND NOT</a:t>
            </a:r>
            <a:endParaRPr lang="en-US" b="1" i="1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b="1" i="1" dirty="0">
                <a:ea typeface="MS PGothic" charset="0"/>
              </a:rPr>
              <a:t>(Antony </a:t>
            </a:r>
            <a:r>
              <a:rPr lang="en-US" i="1" dirty="0">
                <a:ea typeface="MS PGothic" charset="0"/>
              </a:rPr>
              <a:t>OR </a:t>
            </a:r>
            <a:r>
              <a:rPr lang="en-US" b="1" i="1" dirty="0">
                <a:ea typeface="MS PGothic" charset="0"/>
              </a:rPr>
              <a:t>Cleopatra)</a:t>
            </a:r>
            <a:endParaRPr lang="en-US" sz="2200" b="1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Can we always merge in “linear” time?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Linear in what?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Can we do better?</a:t>
            </a:r>
            <a:endParaRPr lang="en-US" dirty="0">
              <a:ea typeface="MS PGothic" charset="0"/>
            </a:endParaRPr>
          </a:p>
        </p:txBody>
      </p:sp>
      <p:sp>
        <p:nvSpPr>
          <p:cNvPr id="5018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492FF929-957A-8A41-BF8C-47F69CB4B530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0181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Query optimization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51203" name="Rectangle 1027"/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7772400" cy="4114800"/>
          </a:xfrm>
        </p:spPr>
        <p:txBody>
          <a:bodyPr/>
          <a:lstStyle/>
          <a:p>
            <a:pPr eaLnBrk="1" hangingPunct="1"/>
            <a:r>
              <a:rPr lang="en-US">
                <a:ea typeface="MS PGothic" charset="0"/>
              </a:rPr>
              <a:t>What is the best order for query processing?</a:t>
            </a:r>
            <a:endParaRPr lang="en-US">
              <a:ea typeface="MS PGothic" charset="0"/>
            </a:endParaRPr>
          </a:p>
          <a:p>
            <a:pPr eaLnBrk="1" hangingPunct="1"/>
            <a:r>
              <a:rPr lang="en-US">
                <a:ea typeface="MS PGothic" charset="0"/>
              </a:rPr>
              <a:t>Consider a query that is an </a:t>
            </a:r>
            <a:r>
              <a:rPr lang="en-US" i="1">
                <a:ea typeface="MS PGothic" charset="0"/>
              </a:rPr>
              <a:t>AND</a:t>
            </a:r>
            <a:r>
              <a:rPr lang="en-US">
                <a:ea typeface="MS PGothic" charset="0"/>
              </a:rPr>
              <a:t> of </a:t>
            </a:r>
            <a:r>
              <a:rPr lang="en-US" i="1">
                <a:ea typeface="MS PGothic" charset="0"/>
              </a:rPr>
              <a:t>n</a:t>
            </a:r>
            <a:r>
              <a:rPr lang="en-US">
                <a:ea typeface="MS PGothic" charset="0"/>
              </a:rPr>
              <a:t> terms.</a:t>
            </a:r>
            <a:endParaRPr lang="en-US">
              <a:ea typeface="MS PGothic" charset="0"/>
            </a:endParaRPr>
          </a:p>
          <a:p>
            <a:pPr eaLnBrk="1" hangingPunct="1"/>
            <a:r>
              <a:rPr lang="en-US">
                <a:ea typeface="MS PGothic" charset="0"/>
              </a:rPr>
              <a:t>For each of the </a:t>
            </a:r>
            <a:r>
              <a:rPr lang="en-US" i="1">
                <a:ea typeface="MS PGothic" charset="0"/>
              </a:rPr>
              <a:t>n</a:t>
            </a:r>
            <a:r>
              <a:rPr lang="en-US">
                <a:ea typeface="MS PGothic" charset="0"/>
              </a:rPr>
              <a:t> terms, get its postings, then </a:t>
            </a:r>
            <a:r>
              <a:rPr lang="en-US" i="1">
                <a:ea typeface="MS PGothic" charset="0"/>
              </a:rPr>
              <a:t>AND</a:t>
            </a:r>
            <a:r>
              <a:rPr lang="en-US">
                <a:ea typeface="MS PGothic" charset="0"/>
              </a:rPr>
              <a:t> them together.</a:t>
            </a:r>
            <a:endParaRPr lang="en-US">
              <a:ea typeface="MS PGothic" charset="0"/>
            </a:endParaRPr>
          </a:p>
        </p:txBody>
      </p:sp>
      <p:sp>
        <p:nvSpPr>
          <p:cNvPr id="49156" name="Text Box 1029"/>
          <p:cNvSpPr txBox="1">
            <a:spLocks noChangeArrowheads="1"/>
          </p:cNvSpPr>
          <p:nvPr/>
        </p:nvSpPr>
        <p:spPr bwMode="auto">
          <a:xfrm>
            <a:off x="390525" y="4191000"/>
            <a:ext cx="109220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Brutus</a:t>
            </a:r>
            <a:endParaRPr lang="en-US" b="1" i="1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</p:txBody>
      </p:sp>
      <p:sp>
        <p:nvSpPr>
          <p:cNvPr id="49157" name="Text Box 1030"/>
          <p:cNvSpPr txBox="1">
            <a:spLocks noChangeArrowheads="1"/>
          </p:cNvSpPr>
          <p:nvPr/>
        </p:nvSpPr>
        <p:spPr bwMode="auto">
          <a:xfrm>
            <a:off x="390525" y="4724400"/>
            <a:ext cx="112395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b="1" i="1">
                <a:latin typeface="Times New Roman Regular" panose="02020503050405090304" charset="0"/>
                <a:cs typeface="Times New Roman Regular" panose="02020503050405090304" charset="0"/>
              </a:rPr>
              <a:t>Caesar</a:t>
            </a:r>
            <a:endParaRPr lang="en-US" b="1" i="1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9158" name="Text Box 1031"/>
          <p:cNvSpPr txBox="1">
            <a:spLocks noChangeArrowheads="1"/>
          </p:cNvSpPr>
          <p:nvPr/>
        </p:nvSpPr>
        <p:spPr bwMode="auto">
          <a:xfrm>
            <a:off x="390525" y="5257800"/>
            <a:ext cx="1490663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Calpurnia</a:t>
            </a:r>
            <a:endParaRPr lang="en-US" b="1" i="1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</p:txBody>
      </p:sp>
      <p:sp>
        <p:nvSpPr>
          <p:cNvPr id="51207" name="AutoShape 1032"/>
          <p:cNvSpPr>
            <a:spLocks noChangeArrowheads="1"/>
          </p:cNvSpPr>
          <p:nvPr/>
        </p:nvSpPr>
        <p:spPr bwMode="auto">
          <a:xfrm>
            <a:off x="2066925" y="42672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1208" name="AutoShape 1033"/>
          <p:cNvSpPr>
            <a:spLocks noChangeArrowheads="1"/>
          </p:cNvSpPr>
          <p:nvPr/>
        </p:nvSpPr>
        <p:spPr bwMode="auto">
          <a:xfrm>
            <a:off x="2066925" y="48006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51209" name="Group 1034"/>
          <p:cNvGrpSpPr/>
          <p:nvPr/>
        </p:nvGrpSpPr>
        <p:grpSpPr bwMode="auto">
          <a:xfrm>
            <a:off x="3286125" y="5334000"/>
            <a:ext cx="4876800" cy="304800"/>
            <a:chOff x="2064" y="2448"/>
            <a:chExt cx="3072" cy="192"/>
          </a:xfrm>
        </p:grpSpPr>
        <p:sp>
          <p:nvSpPr>
            <p:cNvPr id="51246" name="Rectangle 1035"/>
            <p:cNvSpPr>
              <a:spLocks noChangeArrowheads="1"/>
            </p:cNvSpPr>
            <p:nvPr/>
          </p:nvSpPr>
          <p:spPr bwMode="auto">
            <a:xfrm>
              <a:off x="2064" y="2448"/>
              <a:ext cx="3072" cy="192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47" name="Rectangle 1036"/>
            <p:cNvSpPr>
              <a:spLocks noChangeArrowheads="1"/>
            </p:cNvSpPr>
            <p:nvPr/>
          </p:nvSpPr>
          <p:spPr bwMode="auto">
            <a:xfrm>
              <a:off x="2448" y="2448"/>
              <a:ext cx="2304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48" name="Rectangle 1037"/>
            <p:cNvSpPr>
              <a:spLocks noChangeArrowheads="1"/>
            </p:cNvSpPr>
            <p:nvPr/>
          </p:nvSpPr>
          <p:spPr bwMode="auto">
            <a:xfrm>
              <a:off x="2832" y="2448"/>
              <a:ext cx="1536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49" name="Rectangle 1038"/>
            <p:cNvSpPr>
              <a:spLocks noChangeArrowheads="1"/>
            </p:cNvSpPr>
            <p:nvPr/>
          </p:nvSpPr>
          <p:spPr bwMode="auto">
            <a:xfrm>
              <a:off x="3216" y="2448"/>
              <a:ext cx="768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50" name="Line 1039"/>
            <p:cNvSpPr>
              <a:spLocks noChangeShapeType="1"/>
            </p:cNvSpPr>
            <p:nvPr/>
          </p:nvSpPr>
          <p:spPr bwMode="auto">
            <a:xfrm>
              <a:off x="3600" y="244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51210" name="Group 1040"/>
          <p:cNvGrpSpPr/>
          <p:nvPr/>
        </p:nvGrpSpPr>
        <p:grpSpPr bwMode="auto">
          <a:xfrm>
            <a:off x="3286125" y="4724400"/>
            <a:ext cx="4987925" cy="457200"/>
            <a:chOff x="2064" y="2688"/>
            <a:chExt cx="3142" cy="288"/>
          </a:xfrm>
        </p:grpSpPr>
        <p:grpSp>
          <p:nvGrpSpPr>
            <p:cNvPr id="51232" name="Group 1041"/>
            <p:cNvGrpSpPr/>
            <p:nvPr/>
          </p:nvGrpSpPr>
          <p:grpSpPr bwMode="auto">
            <a:xfrm>
              <a:off x="2064" y="2736"/>
              <a:ext cx="3072" cy="192"/>
              <a:chOff x="2064" y="2448"/>
              <a:chExt cx="3072" cy="192"/>
            </a:xfrm>
          </p:grpSpPr>
          <p:sp>
            <p:nvSpPr>
              <p:cNvPr id="51241" name="Rectangle 1042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</a:ln>
            </p:spPr>
            <p:txBody>
              <a:bodyPr wrap="none"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1242" name="Rectangle 1043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1243" name="Rectangle 1044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1244" name="Rectangle 1045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1245" name="Line 1046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1233" name="Text Box 1047"/>
            <p:cNvSpPr txBox="1">
              <a:spLocks noChangeArrowheads="1"/>
            </p:cNvSpPr>
            <p:nvPr/>
          </p:nvSpPr>
          <p:spPr bwMode="auto">
            <a:xfrm>
              <a:off x="2150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34" name="Text Box 1048"/>
            <p:cNvSpPr txBox="1">
              <a:spLocks noChangeArrowheads="1"/>
            </p:cNvSpPr>
            <p:nvPr/>
          </p:nvSpPr>
          <p:spPr bwMode="auto">
            <a:xfrm>
              <a:off x="2582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35" name="Text Box 1049"/>
            <p:cNvSpPr txBox="1">
              <a:spLocks noChangeArrowheads="1"/>
            </p:cNvSpPr>
            <p:nvPr/>
          </p:nvSpPr>
          <p:spPr bwMode="auto">
            <a:xfrm>
              <a:off x="2945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36" name="Text Box 1050"/>
            <p:cNvSpPr txBox="1">
              <a:spLocks noChangeArrowheads="1"/>
            </p:cNvSpPr>
            <p:nvPr/>
          </p:nvSpPr>
          <p:spPr bwMode="auto">
            <a:xfrm>
              <a:off x="3312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5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37" name="Text Box 1051"/>
            <p:cNvSpPr txBox="1">
              <a:spLocks noChangeArrowheads="1"/>
            </p:cNvSpPr>
            <p:nvPr/>
          </p:nvSpPr>
          <p:spPr bwMode="auto">
            <a:xfrm>
              <a:off x="3665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38" name="Text Box 1052"/>
            <p:cNvSpPr txBox="1">
              <a:spLocks noChangeArrowheads="1"/>
            </p:cNvSpPr>
            <p:nvPr/>
          </p:nvSpPr>
          <p:spPr bwMode="auto">
            <a:xfrm>
              <a:off x="4049" y="2688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16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39" name="Text Box 1053"/>
            <p:cNvSpPr txBox="1">
              <a:spLocks noChangeArrowheads="1"/>
            </p:cNvSpPr>
            <p:nvPr/>
          </p:nvSpPr>
          <p:spPr bwMode="auto">
            <a:xfrm>
              <a:off x="4464" y="2688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40" name="Text Box 1054"/>
            <p:cNvSpPr txBox="1">
              <a:spLocks noChangeArrowheads="1"/>
            </p:cNvSpPr>
            <p:nvPr/>
          </p:nvSpPr>
          <p:spPr bwMode="auto">
            <a:xfrm>
              <a:off x="4848" y="2688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grpSp>
        <p:nvGrpSpPr>
          <p:cNvPr id="51211" name="Group 1055"/>
          <p:cNvGrpSpPr/>
          <p:nvPr/>
        </p:nvGrpSpPr>
        <p:grpSpPr bwMode="auto">
          <a:xfrm>
            <a:off x="3286125" y="4191000"/>
            <a:ext cx="4876800" cy="457200"/>
            <a:chOff x="2064" y="2400"/>
            <a:chExt cx="3072" cy="288"/>
          </a:xfrm>
        </p:grpSpPr>
        <p:grpSp>
          <p:nvGrpSpPr>
            <p:cNvPr id="51218" name="Group 1056"/>
            <p:cNvGrpSpPr/>
            <p:nvPr/>
          </p:nvGrpSpPr>
          <p:grpSpPr bwMode="auto">
            <a:xfrm>
              <a:off x="2064" y="2448"/>
              <a:ext cx="3072" cy="192"/>
              <a:chOff x="2064" y="2448"/>
              <a:chExt cx="3072" cy="192"/>
            </a:xfrm>
          </p:grpSpPr>
          <p:sp>
            <p:nvSpPr>
              <p:cNvPr id="51227" name="Rectangle 1057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</a:ln>
            </p:spPr>
            <p:txBody>
              <a:bodyPr wrap="none"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1228" name="Rectangle 1058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1229" name="Rectangle 1059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1230" name="Rectangle 1060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1231" name="Line 1061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1219" name="Text Box 1062"/>
            <p:cNvSpPr txBox="1">
              <a:spLocks noChangeArrowheads="1"/>
            </p:cNvSpPr>
            <p:nvPr/>
          </p:nvSpPr>
          <p:spPr bwMode="auto">
            <a:xfrm>
              <a:off x="2160" y="2400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20" name="Text Box 1063"/>
            <p:cNvSpPr txBox="1">
              <a:spLocks noChangeArrowheads="1"/>
            </p:cNvSpPr>
            <p:nvPr/>
          </p:nvSpPr>
          <p:spPr bwMode="auto">
            <a:xfrm>
              <a:off x="2513" y="2400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21" name="Text Box 1064"/>
            <p:cNvSpPr txBox="1">
              <a:spLocks noChangeArrowheads="1"/>
            </p:cNvSpPr>
            <p:nvPr/>
          </p:nvSpPr>
          <p:spPr bwMode="auto">
            <a:xfrm>
              <a:off x="2928" y="2400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22" name="Text Box 1065"/>
            <p:cNvSpPr txBox="1">
              <a:spLocks noChangeArrowheads="1"/>
            </p:cNvSpPr>
            <p:nvPr/>
          </p:nvSpPr>
          <p:spPr bwMode="auto">
            <a:xfrm>
              <a:off x="3264" y="2400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16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23" name="Text Box 1066"/>
            <p:cNvSpPr txBox="1">
              <a:spLocks noChangeArrowheads="1"/>
            </p:cNvSpPr>
            <p:nvPr/>
          </p:nvSpPr>
          <p:spPr bwMode="auto">
            <a:xfrm>
              <a:off x="3665" y="2400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24" name="Text Box 1067"/>
            <p:cNvSpPr txBox="1">
              <a:spLocks noChangeArrowheads="1"/>
            </p:cNvSpPr>
            <p:nvPr/>
          </p:nvSpPr>
          <p:spPr bwMode="auto">
            <a:xfrm>
              <a:off x="4049" y="2400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64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25" name="Text Box 1068"/>
            <p:cNvSpPr txBox="1">
              <a:spLocks noChangeArrowheads="1"/>
            </p:cNvSpPr>
            <p:nvPr/>
          </p:nvSpPr>
          <p:spPr bwMode="auto">
            <a:xfrm>
              <a:off x="4320" y="2400"/>
              <a:ext cx="479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128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1226" name="Text Box 1069"/>
            <p:cNvSpPr txBox="1">
              <a:spLocks noChangeArrowheads="1"/>
            </p:cNvSpPr>
            <p:nvPr/>
          </p:nvSpPr>
          <p:spPr bwMode="auto">
            <a:xfrm>
              <a:off x="4747" y="2400"/>
              <a:ext cx="116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51212" name="Text Box 1070"/>
          <p:cNvSpPr txBox="1">
            <a:spLocks noChangeArrowheads="1"/>
          </p:cNvSpPr>
          <p:nvPr/>
        </p:nvSpPr>
        <p:spPr bwMode="auto">
          <a:xfrm>
            <a:off x="3286125" y="5257800"/>
            <a:ext cx="568325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13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1213" name="AutoShape 1071"/>
          <p:cNvSpPr>
            <a:spLocks noChangeArrowheads="1"/>
          </p:cNvSpPr>
          <p:nvPr/>
        </p:nvSpPr>
        <p:spPr bwMode="auto">
          <a:xfrm>
            <a:off x="2066925" y="53340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1214" name="Text Box 1072"/>
          <p:cNvSpPr txBox="1">
            <a:spLocks noChangeArrowheads="1"/>
          </p:cNvSpPr>
          <p:nvPr/>
        </p:nvSpPr>
        <p:spPr bwMode="auto">
          <a:xfrm>
            <a:off x="3905250" y="5257800"/>
            <a:ext cx="568325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16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49167" name="Text Box 1073"/>
          <p:cNvSpPr txBox="1">
            <a:spLocks noChangeArrowheads="1"/>
          </p:cNvSpPr>
          <p:nvPr/>
        </p:nvSpPr>
        <p:spPr bwMode="auto">
          <a:xfrm>
            <a:off x="922338" y="5932488"/>
            <a:ext cx="6392862" cy="5238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A50021"/>
                </a:solidFill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Query:</a:t>
            </a:r>
            <a:r>
              <a:rPr lang="en-US" sz="2800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 Brutus</a:t>
            </a:r>
            <a:r>
              <a:rPr lang="en-US" sz="2800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 </a:t>
            </a:r>
            <a:r>
              <a:rPr lang="en-US" sz="2800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AND</a:t>
            </a:r>
            <a:r>
              <a:rPr lang="en-US" sz="2800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 </a:t>
            </a:r>
            <a:r>
              <a:rPr lang="en-US" sz="2800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Calpurnia</a:t>
            </a:r>
            <a:r>
              <a:rPr lang="en-US" sz="2800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 </a:t>
            </a:r>
            <a:r>
              <a:rPr lang="en-US" sz="2800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AND</a:t>
            </a:r>
            <a:r>
              <a:rPr lang="en-US" sz="2800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 </a:t>
            </a:r>
            <a:r>
              <a:rPr lang="en-US" sz="2800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Caesar</a:t>
            </a:r>
            <a:endParaRPr lang="en-US" sz="2800" b="1" i="1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</p:txBody>
      </p:sp>
      <p:sp>
        <p:nvSpPr>
          <p:cNvPr id="51216" name="Slide Number Placeholder 5"/>
          <p:cNvSpPr txBox="1">
            <a:spLocks noGrp="1"/>
          </p:cNvSpPr>
          <p:nvPr/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algn="r" eaLnBrk="1" hangingPunct="1"/>
            <a:fld id="{0663C190-64BB-D743-AABD-9A4088342E71}" type="slidenum">
              <a:rPr lang="en-US" sz="1400"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4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1217" name="TextBox 49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Query optimization example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52227" name="Rectangle 2051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u="sng">
                <a:ea typeface="MS PGothic" charset="0"/>
              </a:rPr>
              <a:t>Process in order of increasing freq</a:t>
            </a:r>
            <a:r>
              <a:rPr lang="en-US">
                <a:ea typeface="MS PGothic" charset="0"/>
              </a:rPr>
              <a:t>:</a:t>
            </a:r>
            <a:endParaRPr lang="en-US">
              <a:ea typeface="MS PGothic" charset="0"/>
            </a:endParaRPr>
          </a:p>
          <a:p>
            <a:pPr lvl="1" eaLnBrk="1" hangingPunct="1"/>
            <a:r>
              <a:rPr lang="en-US" i="1">
                <a:ea typeface="MS PGothic" charset="0"/>
              </a:rPr>
              <a:t>start with smallest set, then keep</a:t>
            </a:r>
            <a:r>
              <a:rPr lang="en-US" i="1">
                <a:solidFill>
                  <a:srgbClr val="000000"/>
                </a:solidFill>
                <a:ea typeface="MS PGothic" charset="0"/>
              </a:rPr>
              <a:t> </a:t>
            </a:r>
            <a:r>
              <a:rPr lang="en-US" i="1">
                <a:ea typeface="MS PGothic" charset="0"/>
              </a:rPr>
              <a:t>cutting further</a:t>
            </a:r>
            <a:r>
              <a:rPr lang="en-US">
                <a:ea typeface="MS PGothic" charset="0"/>
              </a:rPr>
              <a:t>.</a:t>
            </a:r>
            <a:endParaRPr lang="en-US">
              <a:ea typeface="MS PGothic" charset="0"/>
            </a:endParaRPr>
          </a:p>
        </p:txBody>
      </p:sp>
      <p:sp>
        <p:nvSpPr>
          <p:cNvPr id="5222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6A376789-EA79-7E47-BD46-5A46B14FE912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1214513" name="AutoShape 2097"/>
          <p:cNvSpPr>
            <a:spLocks noChangeArrowheads="1"/>
          </p:cNvSpPr>
          <p:nvPr/>
        </p:nvSpPr>
        <p:spPr bwMode="auto">
          <a:xfrm>
            <a:off x="2362200" y="2763838"/>
            <a:ext cx="3733800" cy="1055687"/>
          </a:xfrm>
          <a:prstGeom prst="upArrowCallout">
            <a:avLst>
              <a:gd name="adj1" fmla="val 80725"/>
              <a:gd name="adj2" fmla="val 80725"/>
              <a:gd name="adj3" fmla="val 16667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anchor="ctr">
            <a:spAutoFit/>
          </a:bodyPr>
          <a:lstStyle/>
          <a:p>
            <a:pPr algn="ctr" eaLnBrk="0" hangingPunct="0"/>
            <a:r>
              <a:rPr lang="en-US" sz="2000">
                <a:latin typeface="Times New Roman Regular" panose="02020503050405090304" charset="0"/>
                <a:cs typeface="Times New Roman Regular" panose="02020503050405090304" charset="0"/>
              </a:rPr>
              <a:t>This is why we kept</a:t>
            </a:r>
            <a:endParaRPr lang="en-US" sz="20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 eaLnBrk="0" hangingPunct="0"/>
            <a:r>
              <a:rPr lang="en-US" sz="2000">
                <a:latin typeface="Times New Roman Regular" panose="02020503050405090304" charset="0"/>
                <a:cs typeface="Times New Roman Regular" panose="02020503050405090304" charset="0"/>
              </a:rPr>
              <a:t>document freq. in dictionary</a:t>
            </a:r>
            <a:endParaRPr lang="en-US" sz="20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1214514" name="Text Box 2098"/>
          <p:cNvSpPr txBox="1">
            <a:spLocks noChangeArrowheads="1"/>
          </p:cNvSpPr>
          <p:nvPr/>
        </p:nvSpPr>
        <p:spPr bwMode="auto">
          <a:xfrm>
            <a:off x="623888" y="5915025"/>
            <a:ext cx="7453312" cy="461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Execute the query as (</a:t>
            </a:r>
            <a:r>
              <a:rPr lang="en-US" b="1" i="1">
                <a:latin typeface="Times New Roman Regular" panose="02020503050405090304" charset="0"/>
                <a:cs typeface="Times New Roman Regular" panose="02020503050405090304" charset="0"/>
              </a:rPr>
              <a:t>Calpurnia</a:t>
            </a:r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 </a:t>
            </a:r>
            <a:r>
              <a:rPr lang="en-US" i="1">
                <a:latin typeface="Times New Roman Regular" panose="02020503050405090304" charset="0"/>
                <a:cs typeface="Times New Roman Regular" panose="02020503050405090304" charset="0"/>
              </a:rPr>
              <a:t>AND</a:t>
            </a:r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 </a:t>
            </a:r>
            <a:r>
              <a:rPr lang="en-US" b="1" i="1">
                <a:latin typeface="Times New Roman Regular" panose="02020503050405090304" charset="0"/>
                <a:cs typeface="Times New Roman Regular" panose="02020503050405090304" charset="0"/>
              </a:rPr>
              <a:t>Brutus)</a:t>
            </a:r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 </a:t>
            </a:r>
            <a:r>
              <a:rPr lang="en-US" i="1">
                <a:latin typeface="Times New Roman Regular" panose="02020503050405090304" charset="0"/>
                <a:cs typeface="Times New Roman Regular" panose="02020503050405090304" charset="0"/>
              </a:rPr>
              <a:t>AND </a:t>
            </a:r>
            <a:r>
              <a:rPr lang="en-US" b="1" i="1">
                <a:latin typeface="Times New Roman Regular" panose="02020503050405090304" charset="0"/>
                <a:cs typeface="Times New Roman Regular" panose="02020503050405090304" charset="0"/>
              </a:rPr>
              <a:t>Caesar</a:t>
            </a:r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.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2231" name="TextBox 51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3" name="Text Box 1029"/>
          <p:cNvSpPr txBox="1">
            <a:spLocks noChangeArrowheads="1"/>
          </p:cNvSpPr>
          <p:nvPr/>
        </p:nvSpPr>
        <p:spPr bwMode="auto">
          <a:xfrm>
            <a:off x="390525" y="4191000"/>
            <a:ext cx="109220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Brutus</a:t>
            </a:r>
            <a:endParaRPr lang="en-US" b="1" i="1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</p:txBody>
      </p:sp>
      <p:sp>
        <p:nvSpPr>
          <p:cNvPr id="54" name="Text Box 1030"/>
          <p:cNvSpPr txBox="1">
            <a:spLocks noChangeArrowheads="1"/>
          </p:cNvSpPr>
          <p:nvPr/>
        </p:nvSpPr>
        <p:spPr bwMode="auto">
          <a:xfrm>
            <a:off x="390525" y="4724400"/>
            <a:ext cx="112395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b="1" i="1">
                <a:latin typeface="Times New Roman Regular" panose="02020503050405090304" charset="0"/>
                <a:cs typeface="Times New Roman Regular" panose="02020503050405090304" charset="0"/>
              </a:rPr>
              <a:t>Caesar</a:t>
            </a:r>
            <a:endParaRPr lang="en-US" b="1" i="1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5" name="Text Box 1031"/>
          <p:cNvSpPr txBox="1">
            <a:spLocks noChangeArrowheads="1"/>
          </p:cNvSpPr>
          <p:nvPr/>
        </p:nvSpPr>
        <p:spPr bwMode="auto">
          <a:xfrm>
            <a:off x="390525" y="5257800"/>
            <a:ext cx="1490663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Times New Roman Regular" panose="02020503050405090304" charset="0"/>
                <a:ea typeface="Arial Unicode MS" panose="020B0604020202020204" charset="-122"/>
                <a:cs typeface="Times New Roman Regular" panose="02020503050405090304" charset="0"/>
              </a:rPr>
              <a:t>Calpurnia</a:t>
            </a:r>
            <a:endParaRPr lang="en-US" b="1" i="1" dirty="0">
              <a:latin typeface="Times New Roman Regular" panose="02020503050405090304" charset="0"/>
              <a:ea typeface="Arial Unicode MS" panose="020B0604020202020204" charset="-122"/>
              <a:cs typeface="Times New Roman Regular" panose="02020503050405090304" charset="0"/>
            </a:endParaRPr>
          </a:p>
        </p:txBody>
      </p:sp>
      <p:sp>
        <p:nvSpPr>
          <p:cNvPr id="52235" name="AutoShape 1032"/>
          <p:cNvSpPr>
            <a:spLocks noChangeArrowheads="1"/>
          </p:cNvSpPr>
          <p:nvPr/>
        </p:nvSpPr>
        <p:spPr bwMode="auto">
          <a:xfrm>
            <a:off x="2066925" y="42672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2236" name="AutoShape 1033"/>
          <p:cNvSpPr>
            <a:spLocks noChangeArrowheads="1"/>
          </p:cNvSpPr>
          <p:nvPr/>
        </p:nvSpPr>
        <p:spPr bwMode="auto">
          <a:xfrm>
            <a:off x="2066925" y="48006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52237" name="Group 1034"/>
          <p:cNvGrpSpPr/>
          <p:nvPr/>
        </p:nvGrpSpPr>
        <p:grpSpPr bwMode="auto">
          <a:xfrm>
            <a:off x="3286125" y="5334000"/>
            <a:ext cx="4876800" cy="304800"/>
            <a:chOff x="2064" y="2448"/>
            <a:chExt cx="3072" cy="192"/>
          </a:xfrm>
        </p:grpSpPr>
        <p:sp>
          <p:nvSpPr>
            <p:cNvPr id="52271" name="Rectangle 1035"/>
            <p:cNvSpPr>
              <a:spLocks noChangeArrowheads="1"/>
            </p:cNvSpPr>
            <p:nvPr/>
          </p:nvSpPr>
          <p:spPr bwMode="auto">
            <a:xfrm>
              <a:off x="2064" y="2448"/>
              <a:ext cx="3072" cy="192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</a:ln>
          </p:spPr>
          <p:txBody>
            <a:bodyPr wrap="none"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72" name="Rectangle 1036"/>
            <p:cNvSpPr>
              <a:spLocks noChangeArrowheads="1"/>
            </p:cNvSpPr>
            <p:nvPr/>
          </p:nvSpPr>
          <p:spPr bwMode="auto">
            <a:xfrm>
              <a:off x="2448" y="2448"/>
              <a:ext cx="2304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73" name="Rectangle 1037"/>
            <p:cNvSpPr>
              <a:spLocks noChangeArrowheads="1"/>
            </p:cNvSpPr>
            <p:nvPr/>
          </p:nvSpPr>
          <p:spPr bwMode="auto">
            <a:xfrm>
              <a:off x="2832" y="2448"/>
              <a:ext cx="1536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74" name="Rectangle 1038"/>
            <p:cNvSpPr>
              <a:spLocks noChangeArrowheads="1"/>
            </p:cNvSpPr>
            <p:nvPr/>
          </p:nvSpPr>
          <p:spPr bwMode="auto">
            <a:xfrm>
              <a:off x="3216" y="2448"/>
              <a:ext cx="768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anchor="ctr">
              <a:spAutoFit/>
            </a:bodyPr>
            <a:lstStyle/>
            <a:p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75" name="Line 1039"/>
            <p:cNvSpPr>
              <a:spLocks noChangeShapeType="1"/>
            </p:cNvSpPr>
            <p:nvPr/>
          </p:nvSpPr>
          <p:spPr bwMode="auto">
            <a:xfrm>
              <a:off x="3600" y="244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52238" name="Group 1040"/>
          <p:cNvGrpSpPr/>
          <p:nvPr/>
        </p:nvGrpSpPr>
        <p:grpSpPr bwMode="auto">
          <a:xfrm>
            <a:off x="3286125" y="4724400"/>
            <a:ext cx="4987925" cy="457200"/>
            <a:chOff x="2064" y="2688"/>
            <a:chExt cx="3142" cy="288"/>
          </a:xfrm>
        </p:grpSpPr>
        <p:grpSp>
          <p:nvGrpSpPr>
            <p:cNvPr id="52257" name="Group 1041"/>
            <p:cNvGrpSpPr/>
            <p:nvPr/>
          </p:nvGrpSpPr>
          <p:grpSpPr bwMode="auto">
            <a:xfrm>
              <a:off x="2064" y="2736"/>
              <a:ext cx="3072" cy="192"/>
              <a:chOff x="2064" y="2448"/>
              <a:chExt cx="3072" cy="192"/>
            </a:xfrm>
          </p:grpSpPr>
          <p:sp>
            <p:nvSpPr>
              <p:cNvPr id="52266" name="Rectangle 1042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</a:ln>
            </p:spPr>
            <p:txBody>
              <a:bodyPr wrap="none"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2267" name="Rectangle 1043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2268" name="Rectangle 1044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2269" name="Rectangle 1045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2270" name="Line 1046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2258" name="Text Box 1047"/>
            <p:cNvSpPr txBox="1">
              <a:spLocks noChangeArrowheads="1"/>
            </p:cNvSpPr>
            <p:nvPr/>
          </p:nvSpPr>
          <p:spPr bwMode="auto">
            <a:xfrm>
              <a:off x="2150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59" name="Text Box 1048"/>
            <p:cNvSpPr txBox="1">
              <a:spLocks noChangeArrowheads="1"/>
            </p:cNvSpPr>
            <p:nvPr/>
          </p:nvSpPr>
          <p:spPr bwMode="auto">
            <a:xfrm>
              <a:off x="2582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60" name="Text Box 1049"/>
            <p:cNvSpPr txBox="1">
              <a:spLocks noChangeArrowheads="1"/>
            </p:cNvSpPr>
            <p:nvPr/>
          </p:nvSpPr>
          <p:spPr bwMode="auto">
            <a:xfrm>
              <a:off x="2945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61" name="Text Box 1050"/>
            <p:cNvSpPr txBox="1">
              <a:spLocks noChangeArrowheads="1"/>
            </p:cNvSpPr>
            <p:nvPr/>
          </p:nvSpPr>
          <p:spPr bwMode="auto">
            <a:xfrm>
              <a:off x="3312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5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62" name="Text Box 1051"/>
            <p:cNvSpPr txBox="1">
              <a:spLocks noChangeArrowheads="1"/>
            </p:cNvSpPr>
            <p:nvPr/>
          </p:nvSpPr>
          <p:spPr bwMode="auto">
            <a:xfrm>
              <a:off x="3665" y="2688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63" name="Text Box 1052"/>
            <p:cNvSpPr txBox="1">
              <a:spLocks noChangeArrowheads="1"/>
            </p:cNvSpPr>
            <p:nvPr/>
          </p:nvSpPr>
          <p:spPr bwMode="auto">
            <a:xfrm>
              <a:off x="4049" y="2688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16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64" name="Text Box 1053"/>
            <p:cNvSpPr txBox="1">
              <a:spLocks noChangeArrowheads="1"/>
            </p:cNvSpPr>
            <p:nvPr/>
          </p:nvSpPr>
          <p:spPr bwMode="auto">
            <a:xfrm>
              <a:off x="4464" y="2688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21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65" name="Text Box 1054"/>
            <p:cNvSpPr txBox="1">
              <a:spLocks noChangeArrowheads="1"/>
            </p:cNvSpPr>
            <p:nvPr/>
          </p:nvSpPr>
          <p:spPr bwMode="auto">
            <a:xfrm>
              <a:off x="4848" y="2688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grpSp>
        <p:nvGrpSpPr>
          <p:cNvPr id="52239" name="Group 1055"/>
          <p:cNvGrpSpPr/>
          <p:nvPr/>
        </p:nvGrpSpPr>
        <p:grpSpPr bwMode="auto">
          <a:xfrm>
            <a:off x="3286125" y="4191000"/>
            <a:ext cx="4876800" cy="457200"/>
            <a:chOff x="2064" y="2400"/>
            <a:chExt cx="3072" cy="288"/>
          </a:xfrm>
        </p:grpSpPr>
        <p:grpSp>
          <p:nvGrpSpPr>
            <p:cNvPr id="52243" name="Group 1056"/>
            <p:cNvGrpSpPr/>
            <p:nvPr/>
          </p:nvGrpSpPr>
          <p:grpSpPr bwMode="auto">
            <a:xfrm>
              <a:off x="2064" y="2448"/>
              <a:ext cx="3072" cy="192"/>
              <a:chOff x="2064" y="2448"/>
              <a:chExt cx="3072" cy="192"/>
            </a:xfrm>
          </p:grpSpPr>
          <p:sp>
            <p:nvSpPr>
              <p:cNvPr id="52252" name="Rectangle 1057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</a:ln>
            </p:spPr>
            <p:txBody>
              <a:bodyPr wrap="none"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2253" name="Rectangle 1058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2254" name="Rectangle 1059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2255" name="Rectangle 1060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52256" name="Line 1061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2244" name="Text Box 1062"/>
            <p:cNvSpPr txBox="1">
              <a:spLocks noChangeArrowheads="1"/>
            </p:cNvSpPr>
            <p:nvPr/>
          </p:nvSpPr>
          <p:spPr bwMode="auto">
            <a:xfrm>
              <a:off x="2160" y="2400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45" name="Text Box 1063"/>
            <p:cNvSpPr txBox="1">
              <a:spLocks noChangeArrowheads="1"/>
            </p:cNvSpPr>
            <p:nvPr/>
          </p:nvSpPr>
          <p:spPr bwMode="auto">
            <a:xfrm>
              <a:off x="2513" y="2400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46" name="Text Box 1064"/>
            <p:cNvSpPr txBox="1">
              <a:spLocks noChangeArrowheads="1"/>
            </p:cNvSpPr>
            <p:nvPr/>
          </p:nvSpPr>
          <p:spPr bwMode="auto">
            <a:xfrm>
              <a:off x="2928" y="2400"/>
              <a:ext cx="237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47" name="Text Box 1065"/>
            <p:cNvSpPr txBox="1">
              <a:spLocks noChangeArrowheads="1"/>
            </p:cNvSpPr>
            <p:nvPr/>
          </p:nvSpPr>
          <p:spPr bwMode="auto">
            <a:xfrm>
              <a:off x="3264" y="2400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16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48" name="Text Box 1066"/>
            <p:cNvSpPr txBox="1">
              <a:spLocks noChangeArrowheads="1"/>
            </p:cNvSpPr>
            <p:nvPr/>
          </p:nvSpPr>
          <p:spPr bwMode="auto">
            <a:xfrm>
              <a:off x="3665" y="2400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32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49" name="Text Box 1067"/>
            <p:cNvSpPr txBox="1">
              <a:spLocks noChangeArrowheads="1"/>
            </p:cNvSpPr>
            <p:nvPr/>
          </p:nvSpPr>
          <p:spPr bwMode="auto">
            <a:xfrm>
              <a:off x="4049" y="2400"/>
              <a:ext cx="358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64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50" name="Text Box 1068"/>
            <p:cNvSpPr txBox="1">
              <a:spLocks noChangeArrowheads="1"/>
            </p:cNvSpPr>
            <p:nvPr/>
          </p:nvSpPr>
          <p:spPr bwMode="auto">
            <a:xfrm>
              <a:off x="4320" y="2400"/>
              <a:ext cx="479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128</a:t>
              </a:r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  <p:sp>
          <p:nvSpPr>
            <p:cNvPr id="52251" name="Text Box 1069"/>
            <p:cNvSpPr txBox="1">
              <a:spLocks noChangeArrowheads="1"/>
            </p:cNvSpPr>
            <p:nvPr/>
          </p:nvSpPr>
          <p:spPr bwMode="auto">
            <a:xfrm>
              <a:off x="4747" y="2400"/>
              <a:ext cx="116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MS PGothic" charset="0"/>
                  <a:cs typeface="Arial Unicode MS" panose="020B0604020202020204" charset="-122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panose="020B0604020202020204" charset="-122"/>
                  <a:cs typeface="Arial Unicode MS" panose="020B0604020202020204" charset="-122"/>
                </a:defRPr>
              </a:lvl9pPr>
            </a:lstStyle>
            <a:p>
              <a:pPr eaLnBrk="1" hangingPunct="1"/>
              <a:endParaRPr lang="en-US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52240" name="Text Box 1070"/>
          <p:cNvSpPr txBox="1">
            <a:spLocks noChangeArrowheads="1"/>
          </p:cNvSpPr>
          <p:nvPr/>
        </p:nvSpPr>
        <p:spPr bwMode="auto">
          <a:xfrm>
            <a:off x="3286125" y="5257800"/>
            <a:ext cx="568325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13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2241" name="AutoShape 1071"/>
          <p:cNvSpPr>
            <a:spLocks noChangeArrowheads="1"/>
          </p:cNvSpPr>
          <p:nvPr/>
        </p:nvSpPr>
        <p:spPr bwMode="auto">
          <a:xfrm>
            <a:off x="2066925" y="53340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2242" name="Text Box 1072"/>
          <p:cNvSpPr txBox="1">
            <a:spLocks noChangeArrowheads="1"/>
          </p:cNvSpPr>
          <p:nvPr/>
        </p:nvSpPr>
        <p:spPr bwMode="auto">
          <a:xfrm>
            <a:off x="3905250" y="5257800"/>
            <a:ext cx="568325" cy="4572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16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More general optimization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53251" name="Rectangle 102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3000" dirty="0">
                <a:ea typeface="MS PGothic" charset="0"/>
              </a:rPr>
              <a:t>e.g., </a:t>
            </a:r>
            <a:r>
              <a:rPr lang="en-US" sz="3000" i="1" dirty="0">
                <a:ea typeface="MS PGothic" charset="0"/>
              </a:rPr>
              <a:t>(</a:t>
            </a:r>
            <a:r>
              <a:rPr lang="en-US" sz="3000" b="1" i="1" dirty="0">
                <a:ea typeface="MS PGothic" charset="0"/>
              </a:rPr>
              <a:t>madding</a:t>
            </a:r>
            <a:r>
              <a:rPr lang="en-US" sz="3000" i="1" dirty="0">
                <a:ea typeface="MS PGothic" charset="0"/>
              </a:rPr>
              <a:t> OR </a:t>
            </a:r>
            <a:r>
              <a:rPr lang="en-US" sz="3000" b="1" i="1" dirty="0">
                <a:ea typeface="MS PGothic" charset="0"/>
              </a:rPr>
              <a:t>crowd</a:t>
            </a:r>
            <a:r>
              <a:rPr lang="en-US" sz="3000" i="1" dirty="0">
                <a:ea typeface="MS PGothic" charset="0"/>
              </a:rPr>
              <a:t>) AND (</a:t>
            </a:r>
            <a:r>
              <a:rPr lang="en-US" sz="3000" b="1" i="1" dirty="0">
                <a:ea typeface="MS PGothic" charset="0"/>
              </a:rPr>
              <a:t>ignoble</a:t>
            </a:r>
            <a:r>
              <a:rPr lang="en-US" sz="3000" i="1" dirty="0">
                <a:ea typeface="MS PGothic" charset="0"/>
              </a:rPr>
              <a:t> OR </a:t>
            </a:r>
            <a:r>
              <a:rPr lang="en-US" sz="3000" b="1" i="1" dirty="0">
                <a:ea typeface="MS PGothic" charset="0"/>
              </a:rPr>
              <a:t>strife</a:t>
            </a:r>
            <a:r>
              <a:rPr lang="en-US" sz="3000" i="1" dirty="0">
                <a:ea typeface="MS PGothic" charset="0"/>
              </a:rPr>
              <a:t>)</a:t>
            </a:r>
            <a:endParaRPr lang="en-US" sz="3000" dirty="0">
              <a:ea typeface="MS PGothic" charset="0"/>
            </a:endParaRPr>
          </a:p>
          <a:p>
            <a:pPr eaLnBrk="1" hangingPunct="1"/>
            <a:r>
              <a:rPr lang="en-US" sz="3000" dirty="0">
                <a:ea typeface="MS PGothic" charset="0"/>
              </a:rPr>
              <a:t>Get doc. freq.’s for all terms.</a:t>
            </a:r>
            <a:endParaRPr lang="en-US" sz="3000" dirty="0">
              <a:ea typeface="MS PGothic" charset="0"/>
            </a:endParaRPr>
          </a:p>
          <a:p>
            <a:pPr eaLnBrk="1" hangingPunct="1"/>
            <a:r>
              <a:rPr lang="en-US" sz="3000" dirty="0">
                <a:ea typeface="MS PGothic" charset="0"/>
              </a:rPr>
              <a:t>Estimate the size of each </a:t>
            </a:r>
            <a:r>
              <a:rPr lang="en-US" sz="3000" i="1" dirty="0">
                <a:ea typeface="MS PGothic" charset="0"/>
              </a:rPr>
              <a:t>OR</a:t>
            </a:r>
            <a:r>
              <a:rPr lang="en-US" sz="3000" dirty="0">
                <a:ea typeface="MS PGothic" charset="0"/>
              </a:rPr>
              <a:t> by the sum of its doc. freq.’s (conservative).</a:t>
            </a:r>
            <a:endParaRPr lang="en-US" sz="3000" dirty="0">
              <a:ea typeface="MS PGothic" charset="0"/>
            </a:endParaRPr>
          </a:p>
          <a:p>
            <a:pPr eaLnBrk="1" hangingPunct="1"/>
            <a:r>
              <a:rPr lang="en-US" sz="3000" dirty="0">
                <a:ea typeface="MS PGothic" charset="0"/>
              </a:rPr>
              <a:t>Process in increasing order of </a:t>
            </a:r>
            <a:r>
              <a:rPr lang="en-US" sz="3000" i="1" dirty="0">
                <a:ea typeface="MS PGothic" charset="0"/>
              </a:rPr>
              <a:t>OR</a:t>
            </a:r>
            <a:r>
              <a:rPr lang="en-US" sz="3000" dirty="0">
                <a:ea typeface="MS PGothic" charset="0"/>
              </a:rPr>
              <a:t> sizes.</a:t>
            </a:r>
            <a:endParaRPr lang="en-US" sz="3000" dirty="0">
              <a:ea typeface="MS PGothic" charset="0"/>
            </a:endParaRPr>
          </a:p>
        </p:txBody>
      </p:sp>
      <p:sp>
        <p:nvSpPr>
          <p:cNvPr id="5325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E7FC0751-48A7-F14C-B9AD-85CCE62BD880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3253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Query processing exercises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552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>
                <a:solidFill>
                  <a:srgbClr val="A40508"/>
                </a:solidFill>
                <a:ea typeface="MS PGothic" charset="0"/>
              </a:rPr>
              <a:t>Exercise</a:t>
            </a:r>
            <a:r>
              <a:rPr lang="en-US">
                <a:ea typeface="MS PGothic" charset="0"/>
              </a:rPr>
              <a:t>: If the query is </a:t>
            </a:r>
            <a:r>
              <a:rPr lang="en-US">
                <a:ea typeface="MS PGothic" charset="0"/>
              </a:rPr>
              <a:t>friends </a:t>
            </a:r>
            <a:r>
              <a:rPr lang="en-US">
                <a:ea typeface="MS PGothic" charset="0"/>
              </a:rPr>
              <a:t>AND romans AND (NOT </a:t>
            </a:r>
            <a:r>
              <a:rPr lang="en-US">
                <a:ea typeface="MS PGothic" charset="0"/>
              </a:rPr>
              <a:t>countrymen), how could we use the freq of </a:t>
            </a:r>
            <a:r>
              <a:rPr lang="en-US">
                <a:ea typeface="MS PGothic" charset="0"/>
              </a:rPr>
              <a:t>countrymen?</a:t>
            </a:r>
            <a:endParaRPr lang="en-US">
              <a:ea typeface="MS PGothic" charset="0"/>
            </a:endParaRPr>
          </a:p>
          <a:p>
            <a:pPr eaLnBrk="1" hangingPunct="1"/>
            <a:r>
              <a:rPr lang="en-US">
                <a:solidFill>
                  <a:srgbClr val="A40508"/>
                </a:solidFill>
                <a:ea typeface="MS PGothic" charset="0"/>
              </a:rPr>
              <a:t>Exercise</a:t>
            </a:r>
            <a:r>
              <a:rPr lang="en-US">
                <a:ea typeface="MS PGothic" charset="0"/>
              </a:rPr>
              <a:t>: Extend the merge to an arbitrary Boolean query.  Can we always guarantee execution in time linear in the total postings size?</a:t>
            </a:r>
            <a:endParaRPr lang="en-US">
              <a:ea typeface="MS PGothic" charset="0"/>
            </a:endParaRPr>
          </a:p>
          <a:p>
            <a:pPr eaLnBrk="1" hangingPunct="1"/>
            <a:r>
              <a:rPr lang="en-US">
                <a:solidFill>
                  <a:srgbClr val="A40508"/>
                </a:solidFill>
                <a:ea typeface="MS PGothic" charset="0"/>
              </a:rPr>
              <a:t>Hint</a:t>
            </a:r>
            <a:r>
              <a:rPr lang="en-US">
                <a:ea typeface="MS PGothic" charset="0"/>
              </a:rPr>
              <a:t>: Begin with the case of a Boolean </a:t>
            </a:r>
            <a:r>
              <a:rPr lang="en-US">
                <a:ea typeface="MS PGothic" charset="0"/>
              </a:rPr>
              <a:t>formula query: in this, each query term appears only once in the query.</a:t>
            </a:r>
            <a:endParaRPr lang="en-US">
              <a:ea typeface="MS PGothic" charset="0"/>
            </a:endParaRPr>
          </a:p>
          <a:p>
            <a:pPr eaLnBrk="1" hangingPunct="1"/>
            <a:endParaRPr lang="en-US">
              <a:ea typeface="MS PGothic" charset="0"/>
            </a:endParaRPr>
          </a:p>
        </p:txBody>
      </p:sp>
      <p:sp>
        <p:nvSpPr>
          <p:cNvPr id="5530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C2F95241-8772-2C43-B026-0EF693475D43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381000" y="2128765"/>
            <a:ext cx="8610600" cy="1753082"/>
          </a:xfrm>
        </p:spPr>
        <p:txBody>
          <a:bodyPr>
            <a:noAutofit/>
          </a:bodyPr>
          <a:lstStyle/>
          <a:p>
            <a:r>
              <a:rPr lang="en-US" altLang="zh-CN" sz="4800" dirty="0">
                <a:solidFill>
                  <a:srgbClr val="000044"/>
                </a:solidFill>
                <a:cs typeface="DIN-Regular"/>
              </a:rPr>
              <a:t>Phrase queries and positional indexes</a:t>
            </a:r>
            <a:endParaRPr lang="en-US" altLang="zh-CN" sz="4800" dirty="0">
              <a:solidFill>
                <a:srgbClr val="000044"/>
              </a:solidFill>
              <a:cs typeface="DIN-Regular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4595" y="4817140"/>
            <a:ext cx="2517130" cy="538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62"/>
    </mc:Choice>
    <mc:Fallback>
      <p:transition spd="slow" advTm="10662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Phrase queries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563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>
                <a:ea typeface="MS PGothic" charset="0"/>
              </a:rPr>
              <a:t>We want to be able to answer queries such as </a:t>
            </a:r>
            <a:r>
              <a:rPr lang="en-US" b="1" dirty="0">
                <a:ea typeface="MS PGothic" charset="0"/>
              </a:rPr>
              <a:t>“</a:t>
            </a:r>
            <a:r>
              <a:rPr lang="en-US" b="1" i="1" dirty="0" err="1">
                <a:ea typeface="MS PGothic" charset="0"/>
              </a:rPr>
              <a:t>stanford</a:t>
            </a:r>
            <a:r>
              <a:rPr lang="en-US" b="1" i="1" dirty="0">
                <a:ea typeface="MS PGothic" charset="0"/>
              </a:rPr>
              <a:t> university” </a:t>
            </a:r>
            <a:r>
              <a:rPr lang="en-US" dirty="0">
                <a:ea typeface="MS PGothic" charset="0"/>
              </a:rPr>
              <a:t>– as a phrase</a:t>
            </a:r>
            <a:endParaRPr lang="en-US" b="1" i="1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Thus the sentence </a:t>
            </a:r>
            <a:r>
              <a:rPr lang="en-US" i="1" dirty="0">
                <a:ea typeface="MS PGothic" charset="0"/>
              </a:rPr>
              <a:t>“I went to university at Stanford”</a:t>
            </a:r>
            <a:r>
              <a:rPr lang="en-US" dirty="0">
                <a:ea typeface="MS PGothic" charset="0"/>
              </a:rPr>
              <a:t> is not a match. 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The concept of phrase queries has proven easily understood by users; one of the few “advanced search” ideas that works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Many more queries are </a:t>
            </a:r>
            <a:r>
              <a:rPr lang="en-US" i="1" dirty="0">
                <a:ea typeface="MS PGothic" charset="0"/>
              </a:rPr>
              <a:t>implicit phrase queries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For this, it no longer suffices to store only</a:t>
            </a:r>
            <a:endParaRPr lang="en-US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dirty="0">
                <a:ea typeface="MS PGothic" charset="0"/>
              </a:rPr>
              <a:t>   &lt;</a:t>
            </a:r>
            <a:r>
              <a:rPr lang="en-US" i="1" dirty="0">
                <a:ea typeface="MS PGothic" charset="0"/>
              </a:rPr>
              <a:t>term </a:t>
            </a:r>
            <a:r>
              <a:rPr lang="en-US" dirty="0">
                <a:ea typeface="MS PGothic" charset="0"/>
              </a:rPr>
              <a:t>: </a:t>
            </a:r>
            <a:r>
              <a:rPr lang="en-US" i="1" dirty="0">
                <a:ea typeface="MS PGothic" charset="0"/>
              </a:rPr>
              <a:t>docs</a:t>
            </a:r>
            <a:r>
              <a:rPr lang="en-US" dirty="0">
                <a:ea typeface="MS PGothic" charset="0"/>
              </a:rPr>
              <a:t>&gt; entries</a:t>
            </a:r>
            <a:endParaRPr lang="en-US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endParaRPr lang="en-US" dirty="0">
              <a:ea typeface="MS PGothic" charset="0"/>
            </a:endParaRPr>
          </a:p>
          <a:p>
            <a:pPr eaLnBrk="1" hangingPunct="1"/>
            <a:endParaRPr lang="en-US" b="1" dirty="0">
              <a:ea typeface="MS PGothic" charset="0"/>
            </a:endParaRPr>
          </a:p>
        </p:txBody>
      </p:sp>
      <p:sp>
        <p:nvSpPr>
          <p:cNvPr id="56324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A first attempt: Biword indexes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>
                <a:ea typeface="MS PGothic" charset="0"/>
              </a:rPr>
              <a:t>Index every consecutive pair of terms in the text as a phrase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For example the text “Friends, Romans, Countrymen” would generate the </a:t>
            </a:r>
            <a:r>
              <a:rPr lang="en-US" dirty="0" err="1">
                <a:ea typeface="MS PGothic" charset="0"/>
              </a:rPr>
              <a:t>biwords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b="1" i="1" dirty="0">
                <a:ea typeface="MS PGothic" charset="0"/>
              </a:rPr>
              <a:t>friends romans</a:t>
            </a:r>
            <a:endParaRPr lang="en-US" b="1" i="1" dirty="0">
              <a:ea typeface="MS PGothic" charset="0"/>
            </a:endParaRPr>
          </a:p>
          <a:p>
            <a:pPr lvl="1" eaLnBrk="1" hangingPunct="1"/>
            <a:r>
              <a:rPr lang="en-US" b="1" i="1" dirty="0">
                <a:ea typeface="MS PGothic" charset="0"/>
              </a:rPr>
              <a:t>romans countrymen</a:t>
            </a:r>
            <a:endParaRPr lang="en-US" b="1" i="1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Each of these </a:t>
            </a:r>
            <a:r>
              <a:rPr lang="en-US" dirty="0" err="1">
                <a:ea typeface="MS PGothic" charset="0"/>
              </a:rPr>
              <a:t>biwords</a:t>
            </a:r>
            <a:r>
              <a:rPr lang="en-US" dirty="0">
                <a:ea typeface="MS PGothic" charset="0"/>
              </a:rPr>
              <a:t> is now a dictionary term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Two-word phrase query-processing is now immediate.</a:t>
            </a:r>
            <a:endParaRPr lang="en-US" dirty="0">
              <a:ea typeface="MS PGothic" charset="0"/>
            </a:endParaRPr>
          </a:p>
        </p:txBody>
      </p:sp>
      <p:sp>
        <p:nvSpPr>
          <p:cNvPr id="57348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Longer phrase queries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583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>
                <a:ea typeface="MS PGothic" charset="0"/>
              </a:rPr>
              <a:t>Longer phrases can be processed by breaking them down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b="1" i="1" dirty="0" err="1">
                <a:ea typeface="MS PGothic" charset="0"/>
              </a:rPr>
              <a:t>stanford</a:t>
            </a:r>
            <a:r>
              <a:rPr lang="en-US" b="1" i="1" dirty="0">
                <a:ea typeface="MS PGothic" charset="0"/>
              </a:rPr>
              <a:t> university </a:t>
            </a:r>
            <a:r>
              <a:rPr lang="en-US" b="1" i="1" dirty="0" err="1">
                <a:ea typeface="MS PGothic" charset="0"/>
              </a:rPr>
              <a:t>palo</a:t>
            </a:r>
            <a:r>
              <a:rPr lang="en-US" b="1" i="1" dirty="0">
                <a:ea typeface="MS PGothic" charset="0"/>
              </a:rPr>
              <a:t> alto </a:t>
            </a:r>
            <a:r>
              <a:rPr lang="en-US" dirty="0">
                <a:ea typeface="MS PGothic" charset="0"/>
              </a:rPr>
              <a:t>can be broken into the Boolean query on </a:t>
            </a:r>
            <a:r>
              <a:rPr lang="en-US" dirty="0" err="1">
                <a:ea typeface="MS PGothic" charset="0"/>
              </a:rPr>
              <a:t>biwords</a:t>
            </a:r>
            <a:r>
              <a:rPr lang="en-US" dirty="0">
                <a:ea typeface="MS PGothic" charset="0"/>
              </a:rPr>
              <a:t>:</a:t>
            </a:r>
            <a:endParaRPr lang="en-US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b="1" i="1" dirty="0" err="1">
                <a:ea typeface="MS PGothic" charset="0"/>
              </a:rPr>
              <a:t>stanford</a:t>
            </a:r>
            <a:r>
              <a:rPr lang="en-US" b="1" i="1" dirty="0">
                <a:ea typeface="MS PGothic" charset="0"/>
              </a:rPr>
              <a:t> university </a:t>
            </a:r>
            <a:r>
              <a:rPr lang="en-US" i="1" dirty="0">
                <a:ea typeface="MS PGothic" charset="0"/>
              </a:rPr>
              <a:t>AND</a:t>
            </a:r>
            <a:r>
              <a:rPr lang="en-US" b="1" i="1" dirty="0">
                <a:ea typeface="MS PGothic" charset="0"/>
              </a:rPr>
              <a:t> university </a:t>
            </a:r>
            <a:r>
              <a:rPr lang="en-US" b="1" i="1" dirty="0" err="1">
                <a:ea typeface="MS PGothic" charset="0"/>
              </a:rPr>
              <a:t>palo</a:t>
            </a:r>
            <a:r>
              <a:rPr lang="en-US" b="1" i="1" dirty="0">
                <a:ea typeface="MS PGothic" charset="0"/>
              </a:rPr>
              <a:t> </a:t>
            </a:r>
            <a:r>
              <a:rPr lang="en-US" i="1" dirty="0">
                <a:ea typeface="MS PGothic" charset="0"/>
              </a:rPr>
              <a:t>AND</a:t>
            </a:r>
            <a:r>
              <a:rPr lang="en-US" b="1" i="1" dirty="0">
                <a:ea typeface="MS PGothic" charset="0"/>
              </a:rPr>
              <a:t> </a:t>
            </a:r>
            <a:r>
              <a:rPr lang="en-US" b="1" i="1" dirty="0" err="1">
                <a:ea typeface="MS PGothic" charset="0"/>
              </a:rPr>
              <a:t>palo</a:t>
            </a:r>
            <a:r>
              <a:rPr lang="en-US" b="1" i="1" dirty="0">
                <a:ea typeface="MS PGothic" charset="0"/>
              </a:rPr>
              <a:t> alto</a:t>
            </a:r>
            <a:endParaRPr lang="en-US" b="1" i="1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endParaRPr lang="en-US" b="1" i="1" dirty="0">
              <a:ea typeface="MS PGothic" charset="0"/>
            </a:endParaRPr>
          </a:p>
          <a:p>
            <a:pPr eaLnBrk="1" hangingPunct="1">
              <a:buFont typeface="Wingdings" panose="05000000000000000000" charset="0"/>
              <a:buNone/>
            </a:pPr>
            <a:r>
              <a:rPr lang="en-US" dirty="0">
                <a:ea typeface="MS PGothic" charset="0"/>
              </a:rPr>
              <a:t>Without the docs, we cannot verify that the docs matching the above Boolean query do contain the phrase.</a:t>
            </a:r>
            <a:endParaRPr lang="en-US" dirty="0">
              <a:ea typeface="MS PGothic" charset="0"/>
            </a:endParaRPr>
          </a:p>
        </p:txBody>
      </p:sp>
      <p:sp>
        <p:nvSpPr>
          <p:cNvPr id="58372" name="AutoShape 5"/>
          <p:cNvSpPr>
            <a:spLocks noChangeArrowheads="1"/>
          </p:cNvSpPr>
          <p:nvPr/>
        </p:nvSpPr>
        <p:spPr bwMode="auto">
          <a:xfrm>
            <a:off x="4495800" y="5867400"/>
            <a:ext cx="3838575" cy="649288"/>
          </a:xfrm>
          <a:prstGeom prst="upArrowCallout">
            <a:avLst>
              <a:gd name="adj1" fmla="val 147799"/>
              <a:gd name="adj2" fmla="val 147799"/>
              <a:gd name="adj3" fmla="val 16667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>
            <a:spAutoFit/>
          </a:bodyPr>
          <a:lstStyle/>
          <a:p>
            <a:pPr algn="ctr"/>
            <a:r>
              <a:rPr lang="en-US">
                <a:latin typeface="Times New Roman Regular" panose="02020503050405090304" charset="0"/>
                <a:cs typeface="Times New Roman Regular" panose="02020503050405090304" charset="0"/>
              </a:rPr>
              <a:t>Can have false positives!</a:t>
            </a:r>
            <a:endParaRPr lang="en-US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58373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Extended biwords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563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MS PGothic" charset="0"/>
              </a:rPr>
              <a:t>Parse the indexed text and perform part-of-speech-tagging (POST).</a:t>
            </a:r>
            <a:endParaRPr lang="en-US" sz="2400" dirty="0">
              <a:ea typeface="MS PGothic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MS PGothic" charset="0"/>
              </a:rPr>
              <a:t>Bucket the terms into (say) Nouns (N) and articles/prepositions (X).</a:t>
            </a:r>
            <a:endParaRPr lang="en-US" sz="2400" dirty="0">
              <a:ea typeface="MS PGothic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MS PGothic" charset="0"/>
              </a:rPr>
              <a:t>Call any string of terms of the form NX*N an </a:t>
            </a:r>
            <a:r>
              <a:rPr lang="en-US" sz="2400" u="sng" dirty="0">
                <a:ea typeface="MS PGothic" charset="0"/>
              </a:rPr>
              <a:t>extended </a:t>
            </a:r>
            <a:r>
              <a:rPr lang="en-US" sz="2400" u="sng" dirty="0" err="1">
                <a:ea typeface="MS PGothic" charset="0"/>
              </a:rPr>
              <a:t>biword</a:t>
            </a:r>
            <a:r>
              <a:rPr lang="en-US" sz="2400" dirty="0">
                <a:ea typeface="MS PGothic" charset="0"/>
              </a:rPr>
              <a:t>.</a:t>
            </a:r>
            <a:endParaRPr lang="en-US" sz="2400" dirty="0">
              <a:ea typeface="MS PGothic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ea typeface="MS PGothic" charset="0"/>
              </a:rPr>
              <a:t>Each such extended </a:t>
            </a:r>
            <a:r>
              <a:rPr lang="en-US" dirty="0" err="1">
                <a:ea typeface="MS PGothic" charset="0"/>
              </a:rPr>
              <a:t>biword</a:t>
            </a:r>
            <a:r>
              <a:rPr lang="en-US" dirty="0">
                <a:ea typeface="MS PGothic" charset="0"/>
              </a:rPr>
              <a:t> is now made a term in the dictionary.</a:t>
            </a:r>
            <a:endParaRPr lang="en-US" dirty="0">
              <a:ea typeface="MS PGothic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MS PGothic" charset="0"/>
              </a:rPr>
              <a:t>Example:  </a:t>
            </a:r>
            <a:r>
              <a:rPr lang="en-US" sz="2400" b="1" i="1" dirty="0">
                <a:ea typeface="MS PGothic" charset="0"/>
              </a:rPr>
              <a:t>catcher in the rye</a:t>
            </a:r>
            <a:endParaRPr lang="en-US" sz="2400" b="1" i="1" dirty="0">
              <a:ea typeface="MS PGothic" charset="0"/>
            </a:endParaRPr>
          </a:p>
          <a:p>
            <a:pPr lvl="1" eaLnBrk="1" hangingPunct="1">
              <a:lnSpc>
                <a:spcPct val="90000"/>
              </a:lnSpc>
              <a:buFont typeface="Wingdings" panose="05000000000000000000" charset="0"/>
              <a:buNone/>
            </a:pPr>
            <a:r>
              <a:rPr lang="en-US" b="1" i="1" dirty="0">
                <a:ea typeface="MS PGothic" charset="0"/>
              </a:rPr>
              <a:t>                </a:t>
            </a:r>
            <a:r>
              <a:rPr lang="en-US" b="1" dirty="0">
                <a:ea typeface="MS PGothic" charset="0"/>
              </a:rPr>
              <a:t>N           X   X    N</a:t>
            </a:r>
            <a:endParaRPr lang="en-US" b="1" dirty="0">
              <a:ea typeface="MS PGothic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MS PGothic" charset="0"/>
              </a:rPr>
              <a:t>Query processing: parse it into N’s and X’s</a:t>
            </a:r>
            <a:endParaRPr lang="en-US" sz="2400" dirty="0">
              <a:ea typeface="MS PGothic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ea typeface="MS PGothic" charset="0"/>
              </a:rPr>
              <a:t>Segment query into enhanced </a:t>
            </a:r>
            <a:r>
              <a:rPr lang="en-US" dirty="0" err="1">
                <a:ea typeface="MS PGothic" charset="0"/>
              </a:rPr>
              <a:t>biwords</a:t>
            </a:r>
            <a:endParaRPr lang="en-US" dirty="0">
              <a:ea typeface="MS PGothic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ea typeface="MS PGothic" charset="0"/>
              </a:rPr>
              <a:t>Look up in index: </a:t>
            </a:r>
            <a:r>
              <a:rPr lang="en-US" b="1" i="1" dirty="0">
                <a:ea typeface="MS PGothic" charset="0"/>
              </a:rPr>
              <a:t>catcher rye</a:t>
            </a:r>
            <a:endParaRPr lang="en-US" b="1" i="1" dirty="0">
              <a:ea typeface="MS PGothic" charset="0"/>
            </a:endParaRPr>
          </a:p>
        </p:txBody>
      </p:sp>
      <p:sp>
        <p:nvSpPr>
          <p:cNvPr id="59396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prompt based</a:t>
            </a:r>
            <a:endParaRPr lang="en-US" altLang="zh-CN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0031AD6-A09E-0A41-BF94-4D6066918E7A}" type="slidenum">
              <a:rPr lang="en-US" smtClean="0"/>
            </a:fld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1003300"/>
            <a:ext cx="6296660" cy="5579745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Issues for biword indexes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604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MS PGothic" charset="0"/>
              </a:rPr>
              <a:t>False positives, as noted before</a:t>
            </a:r>
            <a:endParaRPr lang="en-US">
              <a:ea typeface="MS PGothic" charset="0"/>
            </a:endParaRPr>
          </a:p>
          <a:p>
            <a:pPr eaLnBrk="1" hangingPunct="1"/>
            <a:r>
              <a:rPr lang="en-US">
                <a:ea typeface="MS PGothic" charset="0"/>
              </a:rPr>
              <a:t>Index blowup due to bigger dictionary</a:t>
            </a:r>
            <a:endParaRPr lang="en-US">
              <a:ea typeface="MS PGothic" charset="0"/>
            </a:endParaRPr>
          </a:p>
          <a:p>
            <a:pPr lvl="1" eaLnBrk="1" hangingPunct="1"/>
            <a:r>
              <a:rPr lang="en-US">
                <a:ea typeface="MS PGothic" charset="0"/>
              </a:rPr>
              <a:t>Infeasible for more than biwords, big even for them</a:t>
            </a:r>
            <a:endParaRPr lang="en-US">
              <a:ea typeface="MS PGothic" charset="0"/>
            </a:endParaRPr>
          </a:p>
          <a:p>
            <a:pPr lvl="1" eaLnBrk="1" hangingPunct="1">
              <a:buFont typeface="Wingdings" panose="05000000000000000000" charset="0"/>
              <a:buNone/>
            </a:pPr>
            <a:endParaRPr lang="en-US" b="1" i="1">
              <a:ea typeface="MS PGothic" charset="0"/>
            </a:endParaRPr>
          </a:p>
          <a:p>
            <a:pPr eaLnBrk="1" hangingPunct="1"/>
            <a:r>
              <a:rPr lang="en-US">
                <a:ea typeface="MS PGothic" charset="0"/>
              </a:rPr>
              <a:t>Biword indexes are not the standard solution (for all biwords) but can be part of a compound strategy</a:t>
            </a:r>
            <a:endParaRPr lang="en-US">
              <a:ea typeface="MS PGothic" charset="0"/>
            </a:endParaRPr>
          </a:p>
        </p:txBody>
      </p:sp>
      <p:sp>
        <p:nvSpPr>
          <p:cNvPr id="60420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Solution 2: Positional indexes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614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In the postings, store, for each </a:t>
            </a:r>
            <a:r>
              <a:rPr lang="en-US" b="1" i="1" dirty="0">
                <a:ea typeface="MS PGothic" charset="0"/>
              </a:rPr>
              <a:t>term </a:t>
            </a:r>
            <a:r>
              <a:rPr lang="en-US" dirty="0">
                <a:ea typeface="MS PGothic" charset="0"/>
              </a:rPr>
              <a:t>the position(s) in which tokens of it appear:</a:t>
            </a:r>
            <a:endParaRPr lang="en-US" dirty="0">
              <a:ea typeface="MS PGothic" charset="0"/>
            </a:endParaRPr>
          </a:p>
          <a:p>
            <a:pPr eaLnBrk="1" hangingPunct="1"/>
            <a:endParaRPr lang="en-US" dirty="0">
              <a:ea typeface="MS PGothic" charset="0"/>
            </a:endParaRPr>
          </a:p>
          <a:p>
            <a:pPr lvl="1" eaLnBrk="1" hangingPunct="1">
              <a:buFont typeface="Wingdings" panose="05000000000000000000" charset="0"/>
              <a:buNone/>
            </a:pPr>
            <a:r>
              <a:rPr lang="en-US" dirty="0">
                <a:ea typeface="MS PGothic" charset="0"/>
              </a:rPr>
              <a:t>&lt;</a:t>
            </a:r>
            <a:r>
              <a:rPr lang="en-US" b="1" i="1" dirty="0">
                <a:ea typeface="MS PGothic" charset="0"/>
              </a:rPr>
              <a:t>term</a:t>
            </a:r>
            <a:r>
              <a:rPr lang="en-US" i="1" dirty="0">
                <a:ea typeface="MS PGothic" charset="0"/>
              </a:rPr>
              <a:t>, </a:t>
            </a:r>
            <a:r>
              <a:rPr lang="en-US" dirty="0">
                <a:ea typeface="MS PGothic" charset="0"/>
              </a:rPr>
              <a:t>number of docs containing </a:t>
            </a:r>
            <a:r>
              <a:rPr lang="en-US" b="1" i="1" dirty="0">
                <a:ea typeface="MS PGothic" charset="0"/>
              </a:rPr>
              <a:t>term</a:t>
            </a:r>
            <a:r>
              <a:rPr lang="en-US" dirty="0">
                <a:ea typeface="MS PGothic" charset="0"/>
              </a:rPr>
              <a:t>;</a:t>
            </a:r>
            <a:endParaRPr lang="en-US" dirty="0">
              <a:ea typeface="MS PGothic" charset="0"/>
            </a:endParaRPr>
          </a:p>
          <a:p>
            <a:pPr lvl="1" eaLnBrk="1" hangingPunct="1">
              <a:buFont typeface="Wingdings" panose="05000000000000000000" charset="0"/>
              <a:buNone/>
            </a:pPr>
            <a:r>
              <a:rPr lang="en-US" i="1" dirty="0">
                <a:ea typeface="MS PGothic" charset="0"/>
              </a:rPr>
              <a:t>doc1</a:t>
            </a:r>
            <a:r>
              <a:rPr lang="en-US" dirty="0">
                <a:ea typeface="MS PGothic" charset="0"/>
              </a:rPr>
              <a:t>: position1, position2 … ;</a:t>
            </a:r>
            <a:endParaRPr lang="en-US" dirty="0">
              <a:ea typeface="MS PGothic" charset="0"/>
            </a:endParaRPr>
          </a:p>
          <a:p>
            <a:pPr lvl="1" eaLnBrk="1" hangingPunct="1">
              <a:buFont typeface="Wingdings" panose="05000000000000000000" charset="0"/>
              <a:buNone/>
            </a:pPr>
            <a:r>
              <a:rPr lang="en-US" i="1" dirty="0">
                <a:ea typeface="MS PGothic" charset="0"/>
              </a:rPr>
              <a:t>doc2</a:t>
            </a:r>
            <a:r>
              <a:rPr lang="en-US" dirty="0">
                <a:ea typeface="MS PGothic" charset="0"/>
              </a:rPr>
              <a:t>: position1, position2 … ;</a:t>
            </a:r>
            <a:endParaRPr lang="en-US" dirty="0">
              <a:ea typeface="MS PGothic" charset="0"/>
            </a:endParaRPr>
          </a:p>
          <a:p>
            <a:pPr lvl="1" eaLnBrk="1" hangingPunct="1">
              <a:buFont typeface="Wingdings" panose="05000000000000000000" charset="0"/>
              <a:buNone/>
            </a:pPr>
            <a:r>
              <a:rPr lang="en-US" dirty="0">
                <a:ea typeface="MS PGothic" charset="0"/>
              </a:rPr>
              <a:t>etc.&gt;</a:t>
            </a:r>
            <a:endParaRPr lang="en-US" dirty="0">
              <a:ea typeface="MS PGothic" charset="0"/>
            </a:endParaRPr>
          </a:p>
        </p:txBody>
      </p:sp>
      <p:sp>
        <p:nvSpPr>
          <p:cNvPr id="61444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Positional index example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4038600"/>
            <a:ext cx="7772400" cy="2209800"/>
          </a:xfrm>
        </p:spPr>
        <p:txBody>
          <a:bodyPr/>
          <a:lstStyle/>
          <a:p>
            <a:pPr eaLnBrk="1" hangingPunct="1"/>
            <a:r>
              <a:rPr lang="en-US">
                <a:ea typeface="MS PGothic" charset="0"/>
              </a:rPr>
              <a:t>For phrase queries, we use a merge algorithm recursively at the document level</a:t>
            </a:r>
            <a:endParaRPr lang="en-US">
              <a:ea typeface="MS PGothic" charset="0"/>
            </a:endParaRPr>
          </a:p>
          <a:p>
            <a:pPr eaLnBrk="1" hangingPunct="1"/>
            <a:r>
              <a:rPr lang="en-US">
                <a:ea typeface="MS PGothic" charset="0"/>
              </a:rPr>
              <a:t>But we now need to deal with more than just equality</a:t>
            </a:r>
            <a:endParaRPr lang="en-US">
              <a:ea typeface="MS PGothic" charset="0"/>
            </a:endParaRPr>
          </a:p>
        </p:txBody>
      </p:sp>
      <p:sp>
        <p:nvSpPr>
          <p:cNvPr id="62468" name="Text Box 4"/>
          <p:cNvSpPr txBox="1">
            <a:spLocks noChangeArrowheads="1"/>
          </p:cNvSpPr>
          <p:nvPr/>
        </p:nvSpPr>
        <p:spPr bwMode="auto">
          <a:xfrm>
            <a:off x="685800" y="1524000"/>
            <a:ext cx="5410200" cy="222726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r>
              <a:rPr lang="en-US" sz="2800">
                <a:latin typeface="Times New Roman Regular" panose="02020503050405090304" charset="0"/>
                <a:cs typeface="Times New Roman Regular" panose="02020503050405090304" charset="0"/>
              </a:rPr>
              <a:t>&lt;</a:t>
            </a:r>
            <a:r>
              <a:rPr lang="en-US" sz="2800" b="1" i="1">
                <a:latin typeface="Times New Roman Regular" panose="02020503050405090304" charset="0"/>
                <a:cs typeface="Times New Roman Regular" panose="02020503050405090304" charset="0"/>
              </a:rPr>
              <a:t>be</a:t>
            </a:r>
            <a:r>
              <a:rPr lang="en-US" sz="2800">
                <a:latin typeface="Times New Roman Regular" panose="02020503050405090304" charset="0"/>
                <a:cs typeface="Times New Roman Regular" panose="02020503050405090304" charset="0"/>
              </a:rPr>
              <a:t>: 993427;</a:t>
            </a:r>
            <a:endParaRPr lang="en-US" sz="2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r>
              <a:rPr lang="en-US" sz="2800" i="1">
                <a:solidFill>
                  <a:srgbClr val="A40508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1</a:t>
            </a:r>
            <a:r>
              <a:rPr lang="en-US" sz="2800">
                <a:latin typeface="Times New Roman Regular" panose="02020503050405090304" charset="0"/>
                <a:cs typeface="Times New Roman Regular" panose="02020503050405090304" charset="0"/>
              </a:rPr>
              <a:t>: 7, 18, 33, 72, 86, 231;</a:t>
            </a:r>
            <a:endParaRPr lang="en-US" sz="2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r>
              <a:rPr lang="en-US" sz="2800" i="1">
                <a:solidFill>
                  <a:srgbClr val="A40508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2</a:t>
            </a:r>
            <a:r>
              <a:rPr lang="en-US" sz="2800">
                <a:latin typeface="Times New Roman Regular" panose="02020503050405090304" charset="0"/>
                <a:cs typeface="Times New Roman Regular" panose="02020503050405090304" charset="0"/>
              </a:rPr>
              <a:t>: 3, 149;</a:t>
            </a:r>
            <a:endParaRPr lang="en-US" sz="2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r>
              <a:rPr lang="en-US" sz="2800" i="1">
                <a:solidFill>
                  <a:srgbClr val="A40508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4</a:t>
            </a:r>
            <a:r>
              <a:rPr lang="en-US" sz="2800">
                <a:latin typeface="Times New Roman Regular" panose="02020503050405090304" charset="0"/>
                <a:cs typeface="Times New Roman Regular" panose="02020503050405090304" charset="0"/>
              </a:rPr>
              <a:t>: 17, 191, 291, 430, 434;</a:t>
            </a:r>
            <a:endParaRPr lang="en-US" sz="2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r>
              <a:rPr lang="en-US" sz="2800" i="1">
                <a:solidFill>
                  <a:srgbClr val="A40508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5</a:t>
            </a:r>
            <a:r>
              <a:rPr lang="en-US" sz="2800">
                <a:latin typeface="Times New Roman Regular" panose="02020503050405090304" charset="0"/>
                <a:cs typeface="Times New Roman Regular" panose="02020503050405090304" charset="0"/>
              </a:rPr>
              <a:t>: 363, 367, …&gt;</a:t>
            </a:r>
            <a:endParaRPr lang="en-US" sz="28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62469" name="AutoShape 5"/>
          <p:cNvSpPr>
            <a:spLocks noChangeArrowheads="1"/>
          </p:cNvSpPr>
          <p:nvPr/>
        </p:nvSpPr>
        <p:spPr bwMode="auto">
          <a:xfrm>
            <a:off x="4724400" y="2057400"/>
            <a:ext cx="4113213" cy="1371600"/>
          </a:xfrm>
          <a:prstGeom prst="leftArrowCallout">
            <a:avLst>
              <a:gd name="adj1" fmla="val 25000"/>
              <a:gd name="adj2" fmla="val 25000"/>
              <a:gd name="adj3" fmla="val 49981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algn="ctr" eaLnBrk="0" hangingPunct="0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Which of docs </a:t>
            </a:r>
            <a:r>
              <a:rPr lang="en-US" dirty="0">
                <a:solidFill>
                  <a:srgbClr val="A40508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1,2,4,5</a:t>
            </a:r>
            <a:endParaRPr lang="en-US" dirty="0">
              <a:solidFill>
                <a:srgbClr val="A40508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 eaLnBrk="0" hangingPunct="0"/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could contain “</a:t>
            </a:r>
            <a:r>
              <a:rPr lang="en-US" b="1" i="1" dirty="0">
                <a:latin typeface="Times New Roman Regular" panose="02020503050405090304" charset="0"/>
                <a:cs typeface="Times New Roman Regular" panose="02020503050405090304" charset="0"/>
              </a:rPr>
              <a:t>to be</a:t>
            </a:r>
            <a:endParaRPr lang="en-US" b="1" i="1" dirty="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algn="ctr" eaLnBrk="0" hangingPunct="0"/>
            <a:r>
              <a:rPr lang="en-US" b="1" i="1" dirty="0">
                <a:latin typeface="Times New Roman Regular" panose="02020503050405090304" charset="0"/>
                <a:cs typeface="Times New Roman Regular" panose="02020503050405090304" charset="0"/>
              </a:rPr>
              <a:t>or not to be</a:t>
            </a:r>
            <a:r>
              <a:rPr lang="en-US" dirty="0">
                <a:latin typeface="Times New Roman Regular" panose="02020503050405090304" charset="0"/>
                <a:cs typeface="Times New Roman Regular" panose="02020503050405090304" charset="0"/>
              </a:rPr>
              <a:t>”?</a:t>
            </a:r>
            <a:endParaRPr lang="en-US" dirty="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62470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Processing a phrase query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ea typeface="MS PGothic" charset="0"/>
              </a:rPr>
              <a:t>Extract inverted index entries for each distinct term: </a:t>
            </a:r>
            <a:r>
              <a:rPr lang="en-US" b="1" i="1" dirty="0">
                <a:ea typeface="MS PGothic" charset="0"/>
              </a:rPr>
              <a:t>to, be, or, not.</a:t>
            </a:r>
            <a:endParaRPr lang="en-US" b="1" i="1" dirty="0">
              <a:ea typeface="MS PGothic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MS PGothic" charset="0"/>
              </a:rPr>
              <a:t>Merge their </a:t>
            </a:r>
            <a:r>
              <a:rPr lang="en-US" i="1" dirty="0" err="1">
                <a:ea typeface="MS PGothic" charset="0"/>
              </a:rPr>
              <a:t>doc:position</a:t>
            </a:r>
            <a:r>
              <a:rPr lang="en-US" dirty="0">
                <a:ea typeface="MS PGothic" charset="0"/>
              </a:rPr>
              <a:t> lists to enumerate all positions with “</a:t>
            </a:r>
            <a:r>
              <a:rPr lang="en-US" b="1" i="1" dirty="0">
                <a:ea typeface="MS PGothic" charset="0"/>
              </a:rPr>
              <a:t>to be or not to be</a:t>
            </a:r>
            <a:r>
              <a:rPr lang="en-US" dirty="0">
                <a:ea typeface="MS PGothic" charset="0"/>
              </a:rPr>
              <a:t>”.</a:t>
            </a:r>
            <a:endParaRPr lang="en-US" dirty="0">
              <a:ea typeface="MS PGothic" charset="0"/>
            </a:endParaRP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b="1" i="1" dirty="0">
                <a:ea typeface="MS PGothic" charset="0"/>
              </a:rPr>
              <a:t>to</a:t>
            </a:r>
            <a:r>
              <a:rPr lang="en-US" i="1" dirty="0">
                <a:ea typeface="MS PGothic" charset="0"/>
              </a:rPr>
              <a:t>: </a:t>
            </a:r>
            <a:endParaRPr lang="en-US" i="1" dirty="0">
              <a:ea typeface="MS PGothic" charset="0"/>
            </a:endParaRPr>
          </a:p>
          <a:p>
            <a:pPr lvl="2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400" i="1" dirty="0">
                <a:ea typeface="MS PGothic" charset="0"/>
              </a:rPr>
              <a:t>2</a:t>
            </a:r>
            <a:r>
              <a:rPr lang="en-US" sz="2400" dirty="0">
                <a:ea typeface="MS PGothic" charset="0"/>
              </a:rPr>
              <a:t>:1,17,74,222,551;</a:t>
            </a:r>
            <a:r>
              <a:rPr lang="en-US" sz="2400" i="1" dirty="0">
                <a:ea typeface="MS PGothic" charset="0"/>
              </a:rPr>
              <a:t> </a:t>
            </a:r>
            <a:r>
              <a:rPr lang="en-US" sz="2400" i="1" dirty="0">
                <a:solidFill>
                  <a:srgbClr val="990033"/>
                </a:solidFill>
                <a:ea typeface="MS PGothic" charset="0"/>
              </a:rPr>
              <a:t>4</a:t>
            </a:r>
            <a:r>
              <a:rPr lang="en-US" sz="2400" dirty="0">
                <a:solidFill>
                  <a:srgbClr val="990033"/>
                </a:solidFill>
                <a:ea typeface="MS PGothic" charset="0"/>
              </a:rPr>
              <a:t>:8,16,190,429,433;</a:t>
            </a:r>
            <a:r>
              <a:rPr lang="en-US" sz="2400" dirty="0">
                <a:ea typeface="MS PGothic" charset="0"/>
              </a:rPr>
              <a:t> </a:t>
            </a:r>
            <a:r>
              <a:rPr lang="en-US" sz="2400" i="1" dirty="0">
                <a:ea typeface="MS PGothic" charset="0"/>
              </a:rPr>
              <a:t>7</a:t>
            </a:r>
            <a:r>
              <a:rPr lang="en-US" sz="2400" dirty="0">
                <a:ea typeface="MS PGothic" charset="0"/>
              </a:rPr>
              <a:t>:13,23,191; ...</a:t>
            </a:r>
            <a:endParaRPr lang="en-US" sz="2400" dirty="0">
              <a:ea typeface="MS PGothic" charset="0"/>
            </a:endParaRP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b="1" i="1" dirty="0">
                <a:ea typeface="MS PGothic" charset="0"/>
              </a:rPr>
              <a:t>be</a:t>
            </a:r>
            <a:r>
              <a:rPr lang="en-US" i="1" dirty="0">
                <a:ea typeface="MS PGothic" charset="0"/>
              </a:rPr>
              <a:t>:  </a:t>
            </a:r>
            <a:endParaRPr lang="en-US" i="1" dirty="0">
              <a:ea typeface="MS PGothic" charset="0"/>
            </a:endParaRPr>
          </a:p>
          <a:p>
            <a:pPr lvl="2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400" i="1" dirty="0">
                <a:ea typeface="MS PGothic" charset="0"/>
              </a:rPr>
              <a:t>1</a:t>
            </a:r>
            <a:r>
              <a:rPr lang="en-US" sz="2400" dirty="0">
                <a:ea typeface="MS PGothic" charset="0"/>
              </a:rPr>
              <a:t>:17,19; </a:t>
            </a:r>
            <a:r>
              <a:rPr lang="en-US" sz="2400" i="1" dirty="0">
                <a:solidFill>
                  <a:srgbClr val="990033"/>
                </a:solidFill>
                <a:ea typeface="MS PGothic" charset="0"/>
              </a:rPr>
              <a:t>4</a:t>
            </a:r>
            <a:r>
              <a:rPr lang="en-US" sz="2400" dirty="0">
                <a:solidFill>
                  <a:srgbClr val="990033"/>
                </a:solidFill>
                <a:ea typeface="MS PGothic" charset="0"/>
              </a:rPr>
              <a:t>:17,191,291,430,434;</a:t>
            </a:r>
            <a:r>
              <a:rPr lang="en-US" sz="2400" dirty="0">
                <a:ea typeface="MS PGothic" charset="0"/>
              </a:rPr>
              <a:t> </a:t>
            </a:r>
            <a:r>
              <a:rPr lang="en-US" sz="2400" i="1" dirty="0">
                <a:ea typeface="MS PGothic" charset="0"/>
              </a:rPr>
              <a:t>5</a:t>
            </a:r>
            <a:r>
              <a:rPr lang="en-US" sz="2400" dirty="0">
                <a:ea typeface="MS PGothic" charset="0"/>
              </a:rPr>
              <a:t>:14,19,101; ...</a:t>
            </a:r>
            <a:endParaRPr lang="en-US" sz="2400" dirty="0">
              <a:ea typeface="MS PGothic" charset="0"/>
            </a:endParaRP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>
                <a:ea typeface="MS PGothic" charset="0"/>
              </a:rPr>
              <a:t>Same general method for proximity searches</a:t>
            </a:r>
            <a:endParaRPr lang="en-US" b="1" i="1" dirty="0">
              <a:ea typeface="MS PGothic" charset="0"/>
            </a:endParaRPr>
          </a:p>
        </p:txBody>
      </p:sp>
      <p:sp>
        <p:nvSpPr>
          <p:cNvPr id="63492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Proximity queries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64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ea typeface="MS PGothic" charset="0"/>
              </a:rPr>
              <a:t>LIMIT! /3 STATUTE /3 FEDERAL /2 TORT </a:t>
            </a:r>
            <a:endParaRPr lang="en-US" dirty="0">
              <a:solidFill>
                <a:schemeClr val="tx2"/>
              </a:solidFill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Again, here, /</a:t>
            </a:r>
            <a:r>
              <a:rPr lang="en-US" i="1" dirty="0">
                <a:ea typeface="MS PGothic" charset="0"/>
              </a:rPr>
              <a:t>k</a:t>
            </a:r>
            <a:r>
              <a:rPr lang="en-US" dirty="0">
                <a:ea typeface="MS PGothic" charset="0"/>
              </a:rPr>
              <a:t> means “within </a:t>
            </a:r>
            <a:r>
              <a:rPr lang="en-US" i="1" dirty="0">
                <a:ea typeface="MS PGothic" charset="0"/>
              </a:rPr>
              <a:t>k</a:t>
            </a:r>
            <a:r>
              <a:rPr lang="en-US" dirty="0">
                <a:ea typeface="MS PGothic" charset="0"/>
              </a:rPr>
              <a:t> words of”.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Clearly, positional indexes can be used for such queries; </a:t>
            </a:r>
            <a:r>
              <a:rPr lang="en-US" dirty="0" err="1">
                <a:ea typeface="MS PGothic" charset="0"/>
              </a:rPr>
              <a:t>biword</a:t>
            </a:r>
            <a:r>
              <a:rPr lang="en-US" dirty="0">
                <a:ea typeface="MS PGothic" charset="0"/>
              </a:rPr>
              <a:t> indexes cannot.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Exercise: Adapt the linear merge of postings to handle proximity queries.  Can you make it work for any value of </a:t>
            </a:r>
            <a:r>
              <a:rPr lang="en-US" i="1" dirty="0">
                <a:ea typeface="MS PGothic" charset="0"/>
              </a:rPr>
              <a:t>k</a:t>
            </a:r>
            <a:r>
              <a:rPr lang="en-US" dirty="0">
                <a:ea typeface="MS PGothic" charset="0"/>
              </a:rPr>
              <a:t>?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This is a little tricky to do correctly and efficiently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See Figure 2.12 of </a:t>
            </a:r>
            <a:r>
              <a:rPr lang="en-US" i="1" dirty="0">
                <a:ea typeface="MS PGothic" charset="0"/>
              </a:rPr>
              <a:t>IIR</a:t>
            </a:r>
            <a:endParaRPr lang="en-US" i="1" dirty="0">
              <a:ea typeface="MS PGothic" charset="0"/>
            </a:endParaRPr>
          </a:p>
        </p:txBody>
      </p:sp>
      <p:sp>
        <p:nvSpPr>
          <p:cNvPr id="64516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Positional index size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65540" name="Rectangle 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A positional index expands postings storage </a:t>
            </a:r>
            <a:r>
              <a:rPr lang="en-US" i="1" dirty="0">
                <a:ea typeface="MS PGothic" charset="0"/>
              </a:rPr>
              <a:t>substantially</a:t>
            </a:r>
            <a:endParaRPr lang="en-US" i="1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Even though indices can be compressed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Nevertheless, a positional index is now standardly used because of the power and usefulness of phrase and proximity queries … whether used explicitly or implicitly in a ranking retrieval system.</a:t>
            </a:r>
            <a:endParaRPr lang="en-US" dirty="0">
              <a:ea typeface="MS PGothic" charset="0"/>
            </a:endParaRPr>
          </a:p>
        </p:txBody>
      </p:sp>
      <p:sp>
        <p:nvSpPr>
          <p:cNvPr id="65539" name="Rectangle 3"/>
          <p:cNvSpPr>
            <a:spLocks noChangeArrowheads="1"/>
          </p:cNvSpPr>
          <p:nvPr/>
        </p:nvSpPr>
        <p:spPr bwMode="auto">
          <a:xfrm>
            <a:off x="685800" y="4419600"/>
            <a:ext cx="7772400" cy="22098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60000"/>
              <a:buFont typeface="Wingdings" panose="05000000000000000000" charset="0"/>
              <a:buChar char="n"/>
            </a:pPr>
            <a:endParaRPr lang="en-US" sz="26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65541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Positional index size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665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Need an entry for each occurrence, not just once per document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Index size depends on average document size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Average web page has &lt;1000 terms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SEC filings, books, even some epic poems … easily 100,000 terms</a:t>
            </a:r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Consider a term with frequency 0.1%</a:t>
            </a:r>
            <a:endParaRPr lang="en-US" dirty="0">
              <a:ea typeface="MS PGothic" charset="0"/>
            </a:endParaRPr>
          </a:p>
        </p:txBody>
      </p:sp>
      <p:sp>
        <p:nvSpPr>
          <p:cNvPr id="66564" name="AutoShape 4"/>
          <p:cNvSpPr>
            <a:spLocks noChangeArrowheads="1"/>
          </p:cNvSpPr>
          <p:nvPr/>
        </p:nvSpPr>
        <p:spPr bwMode="auto">
          <a:xfrm>
            <a:off x="7603173" y="2819400"/>
            <a:ext cx="976312" cy="685800"/>
          </a:xfrm>
          <a:prstGeom prst="leftArrow">
            <a:avLst>
              <a:gd name="adj1" fmla="val 50000"/>
              <a:gd name="adj2" fmla="val 35590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algn="ctr"/>
            <a:r>
              <a:rPr lang="en-US" b="1">
                <a:latin typeface="Times New Roman Regular" panose="02020503050405090304" charset="0"/>
                <a:cs typeface="Times New Roman Regular" panose="02020503050405090304" charset="0"/>
              </a:rPr>
              <a:t>Why?</a:t>
            </a:r>
            <a:endParaRPr lang="en-US" b="1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grpSp>
        <p:nvGrpSpPr>
          <p:cNvPr id="66565" name="Group 5"/>
          <p:cNvGrpSpPr/>
          <p:nvPr/>
        </p:nvGrpSpPr>
        <p:grpSpPr bwMode="auto">
          <a:xfrm>
            <a:off x="762000" y="5029200"/>
            <a:ext cx="7769225" cy="1524000"/>
            <a:chOff x="624" y="3168"/>
            <a:chExt cx="4894" cy="960"/>
          </a:xfrm>
        </p:grpSpPr>
        <p:grpSp>
          <p:nvGrpSpPr>
            <p:cNvPr id="66567" name="Group 6"/>
            <p:cNvGrpSpPr/>
            <p:nvPr/>
          </p:nvGrpSpPr>
          <p:grpSpPr bwMode="auto">
            <a:xfrm>
              <a:off x="624" y="3216"/>
              <a:ext cx="4894" cy="912"/>
              <a:chOff x="912" y="2448"/>
              <a:chExt cx="3888" cy="992"/>
            </a:xfrm>
          </p:grpSpPr>
          <p:sp>
            <p:nvSpPr>
              <p:cNvPr id="66569" name="Rectangle 7"/>
              <p:cNvSpPr>
                <a:spLocks noChangeArrowheads="1"/>
              </p:cNvSpPr>
              <p:nvPr/>
            </p:nvSpPr>
            <p:spPr bwMode="auto">
              <a:xfrm>
                <a:off x="3504" y="3109"/>
                <a:ext cx="1296" cy="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anose="05000000000000000000" charset="0"/>
                  <a:buNone/>
                </a:pPr>
                <a:r>
                  <a:rPr lang="en-US" sz="2200">
                    <a:latin typeface="Times New Roman Regular" panose="02020503050405090304" charset="0"/>
                    <a:cs typeface="Times New Roman Regular" panose="02020503050405090304" charset="0"/>
                  </a:rPr>
                  <a:t>100</a:t>
                </a:r>
                <a:endParaRPr lang="en-US" sz="2200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66570" name="Rectangle 8"/>
              <p:cNvSpPr>
                <a:spLocks noChangeArrowheads="1"/>
              </p:cNvSpPr>
              <p:nvPr/>
            </p:nvSpPr>
            <p:spPr bwMode="auto">
              <a:xfrm>
                <a:off x="2208" y="3109"/>
                <a:ext cx="1296" cy="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anose="05000000000000000000" charset="0"/>
                  <a:buNone/>
                </a:pPr>
                <a:r>
                  <a:rPr lang="en-US" sz="2200">
                    <a:latin typeface="Times New Roman Regular" panose="02020503050405090304" charset="0"/>
                    <a:cs typeface="Times New Roman Regular" panose="02020503050405090304" charset="0"/>
                  </a:rPr>
                  <a:t>1</a:t>
                </a:r>
                <a:endParaRPr lang="en-US" sz="2200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66571" name="Rectangle 9"/>
              <p:cNvSpPr>
                <a:spLocks noChangeArrowheads="1"/>
              </p:cNvSpPr>
              <p:nvPr/>
            </p:nvSpPr>
            <p:spPr bwMode="auto">
              <a:xfrm>
                <a:off x="912" y="3109"/>
                <a:ext cx="1296" cy="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anose="05000000000000000000" charset="0"/>
                  <a:buNone/>
                </a:pPr>
                <a:r>
                  <a:rPr lang="en-US" sz="2200">
                    <a:latin typeface="Times New Roman Regular" panose="02020503050405090304" charset="0"/>
                    <a:cs typeface="Times New Roman Regular" panose="02020503050405090304" charset="0"/>
                  </a:rPr>
                  <a:t>100,000</a:t>
                </a:r>
                <a:endParaRPr lang="en-US" sz="2200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66572" name="Rectangle 10"/>
              <p:cNvSpPr>
                <a:spLocks noChangeArrowheads="1"/>
              </p:cNvSpPr>
              <p:nvPr/>
            </p:nvSpPr>
            <p:spPr bwMode="auto">
              <a:xfrm>
                <a:off x="3504" y="2779"/>
                <a:ext cx="1296" cy="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anose="05000000000000000000" charset="0"/>
                  <a:buNone/>
                </a:pPr>
                <a:r>
                  <a:rPr lang="en-US" sz="2200">
                    <a:latin typeface="Times New Roman Regular" panose="02020503050405090304" charset="0"/>
                    <a:cs typeface="Times New Roman Regular" panose="02020503050405090304" charset="0"/>
                  </a:rPr>
                  <a:t>1</a:t>
                </a:r>
                <a:endParaRPr lang="en-US" sz="2200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66573" name="Rectangle 11"/>
              <p:cNvSpPr>
                <a:spLocks noChangeArrowheads="1"/>
              </p:cNvSpPr>
              <p:nvPr/>
            </p:nvSpPr>
            <p:spPr bwMode="auto">
              <a:xfrm>
                <a:off x="2208" y="2779"/>
                <a:ext cx="1296" cy="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anose="05000000000000000000" charset="0"/>
                  <a:buNone/>
                </a:pPr>
                <a:r>
                  <a:rPr lang="en-US" sz="2200">
                    <a:latin typeface="Times New Roman Regular" panose="02020503050405090304" charset="0"/>
                    <a:cs typeface="Times New Roman Regular" panose="02020503050405090304" charset="0"/>
                  </a:rPr>
                  <a:t>1</a:t>
                </a:r>
                <a:endParaRPr lang="en-US" sz="2200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66574" name="Rectangle 12"/>
              <p:cNvSpPr>
                <a:spLocks noChangeArrowheads="1"/>
              </p:cNvSpPr>
              <p:nvPr/>
            </p:nvSpPr>
            <p:spPr bwMode="auto">
              <a:xfrm>
                <a:off x="912" y="2779"/>
                <a:ext cx="1296" cy="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anose="05000000000000000000" charset="0"/>
                  <a:buNone/>
                </a:pPr>
                <a:r>
                  <a:rPr lang="en-US" sz="2200">
                    <a:latin typeface="Times New Roman Regular" panose="02020503050405090304" charset="0"/>
                    <a:cs typeface="Times New Roman Regular" panose="02020503050405090304" charset="0"/>
                  </a:rPr>
                  <a:t>1000</a:t>
                </a:r>
                <a:endParaRPr lang="en-US" sz="2200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66575" name="Rectangle 13"/>
              <p:cNvSpPr>
                <a:spLocks noChangeArrowheads="1"/>
              </p:cNvSpPr>
              <p:nvPr/>
            </p:nvSpPr>
            <p:spPr bwMode="auto">
              <a:xfrm>
                <a:off x="3504" y="2448"/>
                <a:ext cx="1296" cy="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="ctr"/>
              <a:lstStyle/>
              <a:p>
                <a:pPr algn="ct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anose="05000000000000000000" charset="0"/>
                  <a:buNone/>
                </a:pPr>
                <a:r>
                  <a:rPr lang="en-US" sz="2000">
                    <a:latin typeface="Times New Roman Regular" panose="02020503050405090304" charset="0"/>
                    <a:cs typeface="Times New Roman Regular" panose="02020503050405090304" charset="0"/>
                  </a:rPr>
                  <a:t>Positional postings</a:t>
                </a:r>
                <a:endParaRPr lang="en-US" sz="2000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66576" name="Rectangle 14"/>
              <p:cNvSpPr>
                <a:spLocks noChangeArrowheads="1"/>
              </p:cNvSpPr>
              <p:nvPr/>
            </p:nvSpPr>
            <p:spPr bwMode="auto">
              <a:xfrm>
                <a:off x="2208" y="2448"/>
                <a:ext cx="1296" cy="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="ctr"/>
              <a:lstStyle/>
              <a:p>
                <a:pPr algn="ct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anose="05000000000000000000" charset="0"/>
                  <a:buNone/>
                </a:pPr>
                <a:r>
                  <a:rPr lang="en-US" sz="2200">
                    <a:latin typeface="Times New Roman Regular" panose="02020503050405090304" charset="0"/>
                    <a:cs typeface="Times New Roman Regular" panose="02020503050405090304" charset="0"/>
                  </a:rPr>
                  <a:t>Postings</a:t>
                </a:r>
                <a:endParaRPr lang="en-US" sz="2200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66577" name="Rectangle 15"/>
              <p:cNvSpPr>
                <a:spLocks noChangeArrowheads="1"/>
              </p:cNvSpPr>
              <p:nvPr/>
            </p:nvSpPr>
            <p:spPr bwMode="auto">
              <a:xfrm>
                <a:off x="912" y="2448"/>
                <a:ext cx="1296" cy="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="ctr"/>
              <a:lstStyle/>
              <a:p>
                <a: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panose="05000000000000000000" charset="0"/>
                  <a:buNone/>
                </a:pPr>
                <a:endParaRPr lang="en-US" sz="2200">
                  <a:latin typeface="Times New Roman Regular" panose="02020503050405090304" charset="0"/>
                  <a:cs typeface="Times New Roman Regular" panose="02020503050405090304" charset="0"/>
                </a:endParaRPr>
              </a:p>
            </p:txBody>
          </p:sp>
          <p:sp>
            <p:nvSpPr>
              <p:cNvPr id="66578" name="Line 16"/>
              <p:cNvSpPr>
                <a:spLocks noChangeShapeType="1"/>
              </p:cNvSpPr>
              <p:nvPr/>
            </p:nvSpPr>
            <p:spPr bwMode="auto">
              <a:xfrm>
                <a:off x="912" y="2448"/>
                <a:ext cx="3888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79" name="Line 17"/>
              <p:cNvSpPr>
                <a:spLocks noChangeShapeType="1"/>
              </p:cNvSpPr>
              <p:nvPr/>
            </p:nvSpPr>
            <p:spPr bwMode="auto">
              <a:xfrm>
                <a:off x="912" y="2779"/>
                <a:ext cx="38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0" name="Line 18"/>
              <p:cNvSpPr>
                <a:spLocks noChangeShapeType="1"/>
              </p:cNvSpPr>
              <p:nvPr/>
            </p:nvSpPr>
            <p:spPr bwMode="auto">
              <a:xfrm>
                <a:off x="912" y="3109"/>
                <a:ext cx="38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1" name="Line 19"/>
              <p:cNvSpPr>
                <a:spLocks noChangeShapeType="1"/>
              </p:cNvSpPr>
              <p:nvPr/>
            </p:nvSpPr>
            <p:spPr bwMode="auto">
              <a:xfrm>
                <a:off x="912" y="3440"/>
                <a:ext cx="3888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2" name="Line 20"/>
              <p:cNvSpPr>
                <a:spLocks noChangeShapeType="1"/>
              </p:cNvSpPr>
              <p:nvPr/>
            </p:nvSpPr>
            <p:spPr bwMode="auto">
              <a:xfrm>
                <a:off x="912" y="2448"/>
                <a:ext cx="0" cy="992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3" name="Line 21"/>
              <p:cNvSpPr>
                <a:spLocks noChangeShapeType="1"/>
              </p:cNvSpPr>
              <p:nvPr/>
            </p:nvSpPr>
            <p:spPr bwMode="auto">
              <a:xfrm>
                <a:off x="2208" y="2448"/>
                <a:ext cx="0" cy="9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4" name="Line 22"/>
              <p:cNvSpPr>
                <a:spLocks noChangeShapeType="1"/>
              </p:cNvSpPr>
              <p:nvPr/>
            </p:nvSpPr>
            <p:spPr bwMode="auto">
              <a:xfrm>
                <a:off x="3504" y="2448"/>
                <a:ext cx="0" cy="9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5" name="Line 23"/>
              <p:cNvSpPr>
                <a:spLocks noChangeShapeType="1"/>
              </p:cNvSpPr>
              <p:nvPr/>
            </p:nvSpPr>
            <p:spPr bwMode="auto">
              <a:xfrm>
                <a:off x="4800" y="2448"/>
                <a:ext cx="0" cy="992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6568" name="Rectangle 24"/>
            <p:cNvSpPr>
              <a:spLocks noChangeArrowheads="1"/>
            </p:cNvSpPr>
            <p:nvPr/>
          </p:nvSpPr>
          <p:spPr bwMode="auto">
            <a:xfrm>
              <a:off x="624" y="3168"/>
              <a:ext cx="1632" cy="288"/>
            </a:xfrm>
            <a:prstGeom prst="rect">
              <a:avLst/>
            </a:prstGeom>
            <a:noFill/>
            <a:ln>
              <a:noFill/>
            </a:ln>
          </p:spPr>
          <p:txBody>
            <a:bodyPr wrap="none" anchor="ctr"/>
            <a:lstStyle/>
            <a:p>
              <a:pPr algn="ctr"/>
              <a:r>
                <a:rPr lang="en-US">
                  <a:latin typeface="Times New Roman Regular" panose="02020503050405090304" charset="0"/>
                  <a:cs typeface="Times New Roman Regular" panose="02020503050405090304" charset="0"/>
                </a:rPr>
                <a:t>Document size</a:t>
              </a:r>
              <a:endParaRPr lang="en-US" b="1">
                <a:latin typeface="Times New Roman Regular" panose="02020503050405090304" charset="0"/>
                <a:cs typeface="Times New Roman Regular" panose="02020503050405090304" charset="0"/>
              </a:endParaRPr>
            </a:p>
          </p:txBody>
        </p:sp>
      </p:grpSp>
      <p:sp>
        <p:nvSpPr>
          <p:cNvPr id="66566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Rules of thumb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675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MS PGothic" charset="0"/>
              </a:rPr>
              <a:t>A positional index is 2–4 as large as a non-positional index</a:t>
            </a:r>
            <a:endParaRPr lang="en-US" dirty="0">
              <a:ea typeface="MS PGothic" charset="0"/>
            </a:endParaRPr>
          </a:p>
          <a:p>
            <a:pPr eaLnBrk="1" hangingPunct="1"/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Positional index size 35–50% of volume of original text</a:t>
            </a:r>
            <a:endParaRPr lang="en-US" dirty="0">
              <a:ea typeface="MS PGothic" charset="0"/>
            </a:endParaRPr>
          </a:p>
          <a:p>
            <a:pPr eaLnBrk="1" hangingPunct="1"/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Caveat: all of this holds for “English-like” languages</a:t>
            </a:r>
            <a:endParaRPr lang="en-US" dirty="0">
              <a:ea typeface="MS PGothic" charset="0"/>
            </a:endParaRPr>
          </a:p>
          <a:p>
            <a:pPr lvl="1" eaLnBrk="1" hangingPunct="1"/>
            <a:endParaRPr lang="en-US" dirty="0">
              <a:ea typeface="MS PGothic" charset="0"/>
            </a:endParaRPr>
          </a:p>
        </p:txBody>
      </p:sp>
      <p:sp>
        <p:nvSpPr>
          <p:cNvPr id="67588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2.4.2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Combination schemes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/>
            <a:r>
              <a:rPr lang="en-US" dirty="0">
                <a:ea typeface="MS PGothic" charset="0"/>
              </a:rPr>
              <a:t>These two approaches can be profitably combined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For particular phrases (</a:t>
            </a:r>
            <a:r>
              <a:rPr lang="en-US" b="1" i="1" dirty="0">
                <a:ea typeface="MS PGothic" charset="0"/>
              </a:rPr>
              <a:t>“Michael Jackson”, “Britney Spears”</a:t>
            </a:r>
            <a:r>
              <a:rPr lang="en-US" dirty="0">
                <a:ea typeface="MS PGothic" charset="0"/>
              </a:rPr>
              <a:t>) it is inefficient to keep on merging positional postings lists</a:t>
            </a:r>
            <a:endParaRPr lang="en-US" dirty="0">
              <a:ea typeface="MS PGothic" charset="0"/>
            </a:endParaRPr>
          </a:p>
          <a:p>
            <a:pPr lvl="2" eaLnBrk="1" hangingPunct="1"/>
            <a:r>
              <a:rPr lang="en-US" dirty="0">
                <a:ea typeface="MS PGothic" charset="0"/>
              </a:rPr>
              <a:t>Even more so for phrases like </a:t>
            </a:r>
            <a:r>
              <a:rPr lang="en-US" b="1" i="1" dirty="0">
                <a:ea typeface="MS PGothic" charset="0"/>
              </a:rPr>
              <a:t>“The Who”</a:t>
            </a:r>
            <a:endParaRPr lang="en-US" b="1" i="1" dirty="0">
              <a:ea typeface="MS PGothic" charset="0"/>
            </a:endParaRPr>
          </a:p>
          <a:p>
            <a:pPr eaLnBrk="1" hangingPunct="1"/>
            <a:r>
              <a:rPr lang="en-US" dirty="0">
                <a:ea typeface="MS PGothic" charset="0"/>
              </a:rPr>
              <a:t>Williams et al. (2004) evaluate a more sophisticated mixed indexing scheme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A typical web query mixture was executed in ¼ of the time of using just a positional index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It required 26% more space than having a positional index alone</a:t>
            </a:r>
            <a:endParaRPr lang="en-US" dirty="0">
              <a:ea typeface="MS PGothic" charset="0"/>
            </a:endParaRPr>
          </a:p>
        </p:txBody>
      </p:sp>
      <p:sp>
        <p:nvSpPr>
          <p:cNvPr id="68612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2.4.3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19"/>
          <a:stretch>
            <a:fillRect/>
          </a:stretch>
        </p:blipFill>
        <p:spPr>
          <a:xfrm>
            <a:off x="0" y="879657"/>
            <a:ext cx="9144000" cy="247314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736" y="5294635"/>
            <a:ext cx="1756553" cy="375733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2791556" y="2978830"/>
            <a:ext cx="3549556" cy="859970"/>
          </a:xfrm>
          <a:prstGeom prst="rect">
            <a:avLst/>
          </a:prstGeom>
          <a:solidFill>
            <a:srgbClr val="00054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/>
          <p:cNvSpPr txBox="1"/>
          <p:nvPr/>
        </p:nvSpPr>
        <p:spPr>
          <a:xfrm>
            <a:off x="1657350" y="2831755"/>
            <a:ext cx="5829300" cy="1102519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b="1" cap="all" dirty="0">
                <a:solidFill>
                  <a:schemeClr val="bg1"/>
                </a:solidFill>
                <a:latin typeface="Calibri"/>
                <a:cs typeface="Calibri"/>
              </a:rPr>
              <a:t>THANK YOU</a:t>
            </a:r>
            <a:endParaRPr lang="en-US" sz="4500" b="1" cap="all" spc="225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25" name="Subtitle 2"/>
          <p:cNvSpPr txBox="1"/>
          <p:nvPr/>
        </p:nvSpPr>
        <p:spPr>
          <a:xfrm>
            <a:off x="2985617" y="4485452"/>
            <a:ext cx="3160238" cy="711668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25"/>
              </a:lnSpc>
              <a:spcBef>
                <a:spcPts val="0"/>
              </a:spcBef>
              <a:buNone/>
            </a:pPr>
            <a:r>
              <a:rPr lang="en-US" sz="1800" b="1" cap="all" dirty="0">
                <a:solidFill>
                  <a:srgbClr val="000044"/>
                </a:solidFill>
                <a:cs typeface="DIN-Regular"/>
              </a:rPr>
              <a:t>Visit us</a:t>
            </a:r>
            <a:endParaRPr lang="en-US" sz="1800" b="1" cap="all" dirty="0">
              <a:solidFill>
                <a:srgbClr val="000044"/>
              </a:solidFill>
              <a:cs typeface="DIN-Regular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956" y="4285514"/>
            <a:ext cx="738662" cy="738662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3062575" y="4339804"/>
            <a:ext cx="216000" cy="48600"/>
          </a:xfrm>
          <a:prstGeom prst="rect">
            <a:avLst/>
          </a:prstGeom>
          <a:solidFill>
            <a:srgbClr val="BA55A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ubtitle 2"/>
          <p:cNvSpPr txBox="1"/>
          <p:nvPr/>
        </p:nvSpPr>
        <p:spPr>
          <a:xfrm>
            <a:off x="6130108" y="4480009"/>
            <a:ext cx="3160238" cy="711668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25"/>
              </a:lnSpc>
              <a:spcBef>
                <a:spcPts val="0"/>
              </a:spcBef>
              <a:buNone/>
            </a:pPr>
            <a:r>
              <a:rPr lang="en-US" sz="1800" b="1" cap="all" dirty="0">
                <a:solidFill>
                  <a:srgbClr val="000044"/>
                </a:solidFill>
                <a:cs typeface="DIN-Regular"/>
              </a:rPr>
              <a:t>FOLLOW us</a:t>
            </a:r>
            <a:endParaRPr lang="en-US" sz="1800" b="1" cap="all" dirty="0">
              <a:solidFill>
                <a:srgbClr val="000044"/>
              </a:solidFill>
              <a:cs typeface="DIN-Regula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207065" y="4339804"/>
            <a:ext cx="216000" cy="48600"/>
          </a:xfrm>
          <a:prstGeom prst="rect">
            <a:avLst/>
          </a:prstGeom>
          <a:solidFill>
            <a:srgbClr val="BA55A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>
            <a:off x="5358892" y="4285516"/>
            <a:ext cx="777811" cy="730895"/>
            <a:chOff x="7496912" y="3906329"/>
            <a:chExt cx="1093174" cy="1027237"/>
          </a:xfrm>
        </p:grpSpPr>
        <p:pic>
          <p:nvPicPr>
            <p:cNvPr id="37" name="Picture 3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558" b="75832"/>
            <a:stretch>
              <a:fillRect/>
            </a:stretch>
          </p:blipFill>
          <p:spPr>
            <a:xfrm>
              <a:off x="7496912" y="3906329"/>
              <a:ext cx="1093174" cy="531499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522" t="-22" r="27371" b="76543"/>
            <a:stretch>
              <a:fillRect/>
            </a:stretch>
          </p:blipFill>
          <p:spPr>
            <a:xfrm>
              <a:off x="7505704" y="4441198"/>
              <a:ext cx="518747" cy="492368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036" t="23779" r="51266" b="51483"/>
            <a:stretch>
              <a:fillRect/>
            </a:stretch>
          </p:blipFill>
          <p:spPr>
            <a:xfrm>
              <a:off x="8078919" y="4414820"/>
              <a:ext cx="509954" cy="518746"/>
            </a:xfrm>
            <a:prstGeom prst="rect">
              <a:avLst/>
            </a:prstGeom>
          </p:spPr>
        </p:pic>
      </p:grpSp>
      <p:sp>
        <p:nvSpPr>
          <p:cNvPr id="41" name="Subtitle 2"/>
          <p:cNvSpPr txBox="1"/>
          <p:nvPr/>
        </p:nvSpPr>
        <p:spPr>
          <a:xfrm>
            <a:off x="2989666" y="4731199"/>
            <a:ext cx="3160238" cy="711668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9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025"/>
              </a:lnSpc>
              <a:spcBef>
                <a:spcPts val="0"/>
              </a:spcBef>
              <a:buNone/>
            </a:pPr>
            <a:r>
              <a:rPr lang="en-US" sz="900" b="1" cap="all" dirty="0">
                <a:solidFill>
                  <a:srgbClr val="FFFF00"/>
                </a:solidFill>
                <a:cs typeface="DIN-Regular"/>
                <a:hlinkClick r:id="rId5"/>
              </a:rPr>
              <a:t>www.xjtlu.edu.cn</a:t>
            </a:r>
            <a:endParaRPr lang="en-US" sz="825" b="1" cap="all" dirty="0">
              <a:solidFill>
                <a:srgbClr val="FFFF00"/>
              </a:solidFill>
              <a:cs typeface="DIN-Regula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09"/>
    </mc:Choice>
    <mc:Fallback>
      <p:transition spd="slow" advTm="1600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 eaLnBrk="1" hangingPunct="1"/>
            <a:r>
              <a:rPr lang="en-US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Information Retrieval</a:t>
            </a:r>
            <a:endParaRPr lang="en-US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 eaLnBrk="1" hangingPunct="1">
              <a:buClr>
                <a:srgbClr val="357E69"/>
              </a:buClr>
            </a:pPr>
            <a:r>
              <a:rPr lang="en-US" dirty="0">
                <a:ea typeface="MS PGothic" charset="0"/>
              </a:rPr>
              <a:t>Information Retrieval (IR) is </a:t>
            </a:r>
            <a:r>
              <a:rPr lang="en-US" dirty="0">
                <a:solidFill>
                  <a:srgbClr val="357E69"/>
                </a:solidFill>
                <a:ea typeface="MS PGothic" charset="0"/>
              </a:rPr>
              <a:t>finding material</a:t>
            </a:r>
            <a:r>
              <a:rPr lang="en-US" dirty="0">
                <a:ea typeface="MS PGothic" charset="0"/>
              </a:rPr>
              <a:t> (usually documents) of an </a:t>
            </a:r>
            <a:r>
              <a:rPr lang="en-US" dirty="0">
                <a:solidFill>
                  <a:srgbClr val="357E69"/>
                </a:solidFill>
                <a:ea typeface="MS PGothic" charset="0"/>
              </a:rPr>
              <a:t>unstructured</a:t>
            </a:r>
            <a:r>
              <a:rPr lang="en-US" dirty="0">
                <a:ea typeface="MS PGothic" charset="0"/>
              </a:rPr>
              <a:t> nature (usually text) that satisfies an </a:t>
            </a:r>
            <a:r>
              <a:rPr lang="en-US" dirty="0">
                <a:solidFill>
                  <a:srgbClr val="357E69"/>
                </a:solidFill>
                <a:ea typeface="MS PGothic" charset="0"/>
              </a:rPr>
              <a:t>information need</a:t>
            </a:r>
            <a:r>
              <a:rPr lang="en-US" dirty="0">
                <a:ea typeface="MS PGothic" charset="0"/>
              </a:rPr>
              <a:t> from within </a:t>
            </a:r>
            <a:r>
              <a:rPr lang="en-US" dirty="0">
                <a:solidFill>
                  <a:srgbClr val="357E69"/>
                </a:solidFill>
                <a:ea typeface="MS PGothic" charset="0"/>
              </a:rPr>
              <a:t>large collections</a:t>
            </a:r>
            <a:r>
              <a:rPr lang="en-US" dirty="0">
                <a:ea typeface="MS PGothic" charset="0"/>
              </a:rPr>
              <a:t> (usually stored on computers).</a:t>
            </a:r>
            <a:endParaRPr lang="en-US" dirty="0">
              <a:ea typeface="MS PGothic" charset="0"/>
            </a:endParaRPr>
          </a:p>
          <a:p>
            <a:pPr lvl="1" algn="just" eaLnBrk="1" hangingPunct="1"/>
            <a:r>
              <a:rPr lang="en-US" dirty="0">
                <a:ea typeface="MS PGothic" charset="0"/>
              </a:rPr>
              <a:t>These days we frequently think first of </a:t>
            </a:r>
            <a:r>
              <a:rPr lang="en-US" dirty="0">
                <a:solidFill>
                  <a:schemeClr val="accent3"/>
                </a:solidFill>
                <a:ea typeface="MS PGothic" charset="0"/>
              </a:rPr>
              <a:t>web search</a:t>
            </a:r>
            <a:r>
              <a:rPr lang="en-US" dirty="0">
                <a:ea typeface="MS PGothic" charset="0"/>
              </a:rPr>
              <a:t>, but there are many other cases:</a:t>
            </a:r>
            <a:endParaRPr lang="en-US" dirty="0">
              <a:ea typeface="MS PGothic" charset="0"/>
            </a:endParaRPr>
          </a:p>
          <a:p>
            <a:pPr lvl="2" algn="just" eaLnBrk="1" hangingPunct="1"/>
            <a:r>
              <a:rPr lang="en-US" dirty="0">
                <a:solidFill>
                  <a:schemeClr val="accent3"/>
                </a:solidFill>
                <a:ea typeface="MS PGothic" charset="0"/>
              </a:rPr>
              <a:t>E-mail search</a:t>
            </a:r>
            <a:endParaRPr lang="en-US" dirty="0">
              <a:solidFill>
                <a:schemeClr val="accent3"/>
              </a:solidFill>
              <a:ea typeface="MS PGothic" charset="0"/>
            </a:endParaRPr>
          </a:p>
          <a:p>
            <a:pPr lvl="2" algn="just" eaLnBrk="1" hangingPunct="1"/>
            <a:r>
              <a:rPr lang="en-US" dirty="0">
                <a:solidFill>
                  <a:schemeClr val="accent3"/>
                </a:solidFill>
                <a:ea typeface="MS PGothic" charset="0"/>
              </a:rPr>
              <a:t>Searching your laptop</a:t>
            </a:r>
            <a:endParaRPr lang="en-US" dirty="0">
              <a:solidFill>
                <a:schemeClr val="accent3"/>
              </a:solidFill>
              <a:ea typeface="MS PGothic" charset="0"/>
            </a:endParaRPr>
          </a:p>
          <a:p>
            <a:pPr lvl="2" algn="just" eaLnBrk="1" hangingPunct="1"/>
            <a:r>
              <a:rPr lang="en-US" dirty="0">
                <a:solidFill>
                  <a:schemeClr val="accent3"/>
                </a:solidFill>
                <a:ea typeface="MS PGothic" charset="0"/>
              </a:rPr>
              <a:t>Corporate knowledge bases</a:t>
            </a:r>
            <a:endParaRPr lang="en-US" dirty="0">
              <a:solidFill>
                <a:schemeClr val="accent3"/>
              </a:solidFill>
              <a:ea typeface="MS PGothic" charset="0"/>
            </a:endParaRPr>
          </a:p>
          <a:p>
            <a:pPr lvl="2" algn="just" eaLnBrk="1" hangingPunct="1"/>
            <a:r>
              <a:rPr lang="en-US" dirty="0">
                <a:solidFill>
                  <a:schemeClr val="accent3"/>
                </a:solidFill>
                <a:ea typeface="MS PGothic" charset="0"/>
              </a:rPr>
              <a:t>Legal information retrieval</a:t>
            </a:r>
            <a:endParaRPr lang="en-US" dirty="0">
              <a:solidFill>
                <a:schemeClr val="accent3"/>
              </a:solidFill>
              <a:ea typeface="MS PGothic" charset="0"/>
            </a:endParaRPr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algn="just" eaLnBrk="1" hangingPunct="1"/>
            <a:fld id="{A2BB8218-B1E0-0A44-BE56-0D3695044AF2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331200" cy="72009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Unstructured (text) vs. structured (database) data in the mid-nineties</a:t>
            </a:r>
            <a:endParaRPr lang="en-US" sz="3200" dirty="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2048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1030C945-A0B0-DF4B-A5C9-6B6771E8A7B3}" type="slidenum">
              <a:rPr lang="en-US" sz="1200">
                <a:solidFill>
                  <a:srgbClr val="898989"/>
                </a:solidFill>
                <a:latin typeface="Calibri" charset="0"/>
              </a:rPr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/>
        </p:nvGraphicFramePr>
        <p:xfrm>
          <a:off x="736600" y="1965325"/>
          <a:ext cx="7670800" cy="4451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 dirty="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Unstructured (text) vs. structured (database) data today</a:t>
            </a:r>
            <a:endParaRPr lang="en-US" sz="3200" dirty="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2150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856C0009-3AAF-3D48-B674-9D097F6197A4}" type="slidenum">
              <a:rPr lang="en-US" sz="1200">
                <a:solidFill>
                  <a:srgbClr val="898989"/>
                </a:solidFill>
                <a:latin typeface="Calibri" charset="0"/>
              </a:rPr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aphicFrame>
        <p:nvGraphicFramePr>
          <p:cNvPr id="3" name="Object 3"/>
          <p:cNvGraphicFramePr>
            <a:graphicFrameLocks noGrp="1" noChangeAspect="1"/>
          </p:cNvGraphicFramePr>
          <p:nvPr>
            <p:ph type="chart" idx="4294967295"/>
          </p:nvPr>
        </p:nvGraphicFramePr>
        <p:xfrm>
          <a:off x="0" y="1965325"/>
          <a:ext cx="7670800" cy="4451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>
                <a:latin typeface="Times New Roman Regular" panose="02020503050405090304" charset="0"/>
                <a:ea typeface="MS PGothic" charset="0"/>
                <a:cs typeface="Times New Roman Regular" panose="02020503050405090304" charset="0"/>
              </a:rPr>
              <a:t>Basic assumptions of Information Retrieval</a:t>
            </a:r>
            <a:endParaRPr lang="en-US" sz="3600">
              <a:latin typeface="Times New Roman Regular" panose="02020503050405090304" charset="0"/>
              <a:ea typeface="MS PGothic" charset="0"/>
              <a:cs typeface="Times New Roman Regular" panose="02020503050405090304" charset="0"/>
            </a:endParaRP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rgbClr val="357E69"/>
              </a:buClr>
            </a:pPr>
            <a:r>
              <a:rPr lang="en-US" dirty="0">
                <a:solidFill>
                  <a:srgbClr val="357E69"/>
                </a:solidFill>
                <a:ea typeface="MS PGothic" charset="0"/>
              </a:rPr>
              <a:t>Collection</a:t>
            </a:r>
            <a:r>
              <a:rPr lang="en-US" dirty="0">
                <a:ea typeface="MS PGothic" charset="0"/>
              </a:rPr>
              <a:t>: A set of documents</a:t>
            </a:r>
            <a:endParaRPr lang="en-US" dirty="0">
              <a:ea typeface="MS PGothic" charset="0"/>
            </a:endParaRPr>
          </a:p>
          <a:p>
            <a:pPr lvl="1" eaLnBrk="1" hangingPunct="1"/>
            <a:r>
              <a:rPr lang="en-US" dirty="0">
                <a:ea typeface="MS PGothic" charset="0"/>
              </a:rPr>
              <a:t>Assume it is a static collection for the moment</a:t>
            </a:r>
            <a:endParaRPr lang="en-US" dirty="0">
              <a:ea typeface="MS PGothic" charset="0"/>
            </a:endParaRPr>
          </a:p>
          <a:p>
            <a:pPr lvl="1" eaLnBrk="1" hangingPunct="1"/>
            <a:endParaRPr lang="en-US" dirty="0">
              <a:ea typeface="MS PGothic" charset="0"/>
            </a:endParaRPr>
          </a:p>
          <a:p>
            <a:pPr eaLnBrk="1" hangingPunct="1"/>
            <a:r>
              <a:rPr lang="en-US" dirty="0">
                <a:solidFill>
                  <a:srgbClr val="357E69"/>
                </a:solidFill>
                <a:ea typeface="MS PGothic" charset="0"/>
              </a:rPr>
              <a:t>Goal</a:t>
            </a:r>
            <a:r>
              <a:rPr lang="en-US" dirty="0">
                <a:ea typeface="MS PGothic" charset="0"/>
              </a:rPr>
              <a:t>: Retrieve documents with information that is </a:t>
            </a:r>
            <a:r>
              <a:rPr lang="en-US" dirty="0">
                <a:solidFill>
                  <a:schemeClr val="accent2"/>
                </a:solidFill>
                <a:ea typeface="MS PGothic" charset="0"/>
              </a:rPr>
              <a:t>relevant</a:t>
            </a:r>
            <a:r>
              <a:rPr lang="en-US" dirty="0">
                <a:ea typeface="MS PGothic" charset="0"/>
              </a:rPr>
              <a:t> to the user’s </a:t>
            </a:r>
            <a:r>
              <a:rPr lang="en-US" dirty="0">
                <a:solidFill>
                  <a:srgbClr val="C0504D"/>
                </a:solidFill>
                <a:ea typeface="MS PGothic" charset="0"/>
              </a:rPr>
              <a:t>information need</a:t>
            </a:r>
            <a:r>
              <a:rPr lang="en-US" dirty="0">
                <a:solidFill>
                  <a:schemeClr val="hlink"/>
                </a:solidFill>
                <a:ea typeface="MS PGothic" charset="0"/>
              </a:rPr>
              <a:t> </a:t>
            </a:r>
            <a:r>
              <a:rPr lang="en-US" dirty="0">
                <a:solidFill>
                  <a:srgbClr val="0D0D0D"/>
                </a:solidFill>
                <a:ea typeface="MS PGothic" charset="0"/>
              </a:rPr>
              <a:t>and helps the user complete a </a:t>
            </a:r>
            <a:r>
              <a:rPr lang="en-US" dirty="0">
                <a:solidFill>
                  <a:schemeClr val="accent2"/>
                </a:solidFill>
                <a:ea typeface="MS PGothic" charset="0"/>
              </a:rPr>
              <a:t>task</a:t>
            </a:r>
            <a:endParaRPr lang="en-US" dirty="0">
              <a:solidFill>
                <a:schemeClr val="accent2"/>
              </a:solidFill>
              <a:ea typeface="MS PGothic" charset="0"/>
            </a:endParaRPr>
          </a:p>
        </p:txBody>
      </p:sp>
      <p:sp>
        <p:nvSpPr>
          <p:cNvPr id="2765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fld id="{17485923-2EF8-3C46-B1DD-A13F8B25F819}" type="slidenum">
              <a:rPr lang="en-US" sz="1200">
                <a:solidFill>
                  <a:srgbClr val="898989"/>
                </a:solidFill>
                <a:latin typeface="Times New Roman Regular" panose="02020503050405090304" charset="0"/>
                <a:cs typeface="Times New Roman Regular" panose="02020503050405090304" charset="0"/>
              </a:rPr>
            </a:fld>
            <a:endParaRPr lang="en-US" sz="1200">
              <a:solidFill>
                <a:srgbClr val="898989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7653" name="TextBox 5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MS PGothic" charset="0"/>
                <a:cs typeface="Arial Unicode MS" panose="020B0604020202020204" charset="-122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panose="020B0604020202020204" charset="-122"/>
                <a:cs typeface="Arial Unicode MS" panose="020B0604020202020204" charset="-122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Times New Roman Regular" panose="02020503050405090304" charset="0"/>
                <a:cs typeface="Times New Roman Regular" panose="02020503050405090304" charset="0"/>
              </a:rPr>
              <a:t>Sec. 1.1</a:t>
            </a:r>
            <a:endParaRPr lang="en-US" sz="1600">
              <a:solidFill>
                <a:srgbClr val="FBFCFF"/>
              </a:solidFill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Default Theme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 0</Template>
  <TotalTime>0</TotalTime>
  <Words>13706</Words>
  <Application>WPS 表格</Application>
  <PresentationFormat>全屏显示(4:3)</PresentationFormat>
  <Paragraphs>1058</Paragraphs>
  <Slides>59</Slides>
  <Notes>15</Notes>
  <HiddenSlides>3</HiddenSlides>
  <MMClips>0</MMClips>
  <ScaleCrop>false</ScaleCrop>
  <HeadingPairs>
    <vt:vector size="8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6</vt:i4>
      </vt:variant>
      <vt:variant>
        <vt:lpstr>幻灯片标题</vt:lpstr>
      </vt:variant>
      <vt:variant>
        <vt:i4>59</vt:i4>
      </vt:variant>
    </vt:vector>
  </HeadingPairs>
  <TitlesOfParts>
    <vt:vector size="93" baseType="lpstr">
      <vt:lpstr>Arial</vt:lpstr>
      <vt:lpstr>宋体</vt:lpstr>
      <vt:lpstr>Wingdings</vt:lpstr>
      <vt:lpstr>Times New Roman</vt:lpstr>
      <vt:lpstr>Arial</vt:lpstr>
      <vt:lpstr>Times New Roman Regular</vt:lpstr>
      <vt:lpstr>Arial Unicode MS</vt:lpstr>
      <vt:lpstr>MS PGothic</vt:lpstr>
      <vt:lpstr>冬青黑体简体中文</vt:lpstr>
      <vt:lpstr>Tahoma</vt:lpstr>
      <vt:lpstr>DIN-Regular</vt:lpstr>
      <vt:lpstr>Thonburi</vt:lpstr>
      <vt:lpstr>MS PGothic</vt:lpstr>
      <vt:lpstr>苹方-简</vt:lpstr>
      <vt:lpstr>Lucida Sans</vt:lpstr>
      <vt:lpstr>Calibri</vt:lpstr>
      <vt:lpstr>Tahoma</vt:lpstr>
      <vt:lpstr>Comic Sans MS</vt:lpstr>
      <vt:lpstr>Helvetica Neue</vt:lpstr>
      <vt:lpstr>微软雅黑</vt:lpstr>
      <vt:lpstr>汉仪旗黑</vt:lpstr>
      <vt:lpstr>宋体</vt:lpstr>
      <vt:lpstr>汉仪书宋二KW</vt:lpstr>
      <vt:lpstr>Wingdings</vt:lpstr>
      <vt:lpstr>Symbol</vt:lpstr>
      <vt:lpstr>Kingsoft Sign</vt:lpstr>
      <vt:lpstr>Calibri</vt:lpstr>
      <vt:lpstr>Default Theme</vt:lpstr>
      <vt:lpstr>Excel.Sheet.8</vt:lpstr>
      <vt:lpstr>Excel.Sheet.8</vt:lpstr>
      <vt:lpstr>Excel.Sheet.8</vt:lpstr>
      <vt:lpstr>Excel.Sheet.8</vt:lpstr>
      <vt:lpstr>Excel.Sheet.8</vt:lpstr>
      <vt:lpstr>Excel.Sheet.8</vt:lpstr>
      <vt:lpstr>Introducing Information Retrieval  and Web Search</vt:lpstr>
      <vt:lpstr>PowerPoint 演示文稿</vt:lpstr>
      <vt:lpstr>Team based</vt:lpstr>
      <vt:lpstr>ontology based</vt:lpstr>
      <vt:lpstr>prompt based</vt:lpstr>
      <vt:lpstr>Information Retrieval</vt:lpstr>
      <vt:lpstr>Unstructured (text) vs. structured (database) data in the mid-nineties</vt:lpstr>
      <vt:lpstr>Unstructured (text) vs. structured (database) data today</vt:lpstr>
      <vt:lpstr>Basic assumptions of Information Retrieval</vt:lpstr>
      <vt:lpstr>The classic search model</vt:lpstr>
      <vt:lpstr>How good are the retrieved docs?</vt:lpstr>
      <vt:lpstr>Term-document incidence matrices</vt:lpstr>
      <vt:lpstr>Unstructured data in 1620</vt:lpstr>
      <vt:lpstr>Term-document incidence matrices</vt:lpstr>
      <vt:lpstr>Incidence vectors</vt:lpstr>
      <vt:lpstr>Answers to query</vt:lpstr>
      <vt:lpstr>Bigger collections</vt:lpstr>
      <vt:lpstr>Can’t build the matrix</vt:lpstr>
      <vt:lpstr>The Inverted Index The key data structure underlying modern IR</vt:lpstr>
      <vt:lpstr>Inverted index</vt:lpstr>
      <vt:lpstr>Inverted index</vt:lpstr>
      <vt:lpstr>Inverted index construction</vt:lpstr>
      <vt:lpstr>Inverted index construction</vt:lpstr>
      <vt:lpstr>Initial stages of text processing</vt:lpstr>
      <vt:lpstr>Indexer steps: Token sequence</vt:lpstr>
      <vt:lpstr>Indexer steps: Sort</vt:lpstr>
      <vt:lpstr>Indexer steps: Dictionary &amp; Postings</vt:lpstr>
      <vt:lpstr>Where do we pay in storage?</vt:lpstr>
      <vt:lpstr>Query processing with an inverted index</vt:lpstr>
      <vt:lpstr>The index we just built</vt:lpstr>
      <vt:lpstr>Query processing: AND</vt:lpstr>
      <vt:lpstr>The merge</vt:lpstr>
      <vt:lpstr>The merge</vt:lpstr>
      <vt:lpstr>Intersecting two postings lists (a “merge” algorithm)</vt:lpstr>
      <vt:lpstr>The Boolean Retrieval Model &amp; Extended Boolean Models </vt:lpstr>
      <vt:lpstr>Boolean queries: Exact match</vt:lpstr>
      <vt:lpstr>Example: WestLaw   http://www.westlaw.com/</vt:lpstr>
      <vt:lpstr>Example: WestLaw   http://www.westlaw.com/</vt:lpstr>
      <vt:lpstr>Boolean queries:  More general merges</vt:lpstr>
      <vt:lpstr>Merging</vt:lpstr>
      <vt:lpstr>Query optimization</vt:lpstr>
      <vt:lpstr>Query optimization example</vt:lpstr>
      <vt:lpstr>More general optimization</vt:lpstr>
      <vt:lpstr>Query processing exercises</vt:lpstr>
      <vt:lpstr>Phrase queries and positional indexes</vt:lpstr>
      <vt:lpstr>Phrase queries</vt:lpstr>
      <vt:lpstr>A first attempt: Biword indexes</vt:lpstr>
      <vt:lpstr>Longer phrase queries</vt:lpstr>
      <vt:lpstr>Extended biwords</vt:lpstr>
      <vt:lpstr>Issues for biword indexes</vt:lpstr>
      <vt:lpstr>Solution 2: Positional indexes</vt:lpstr>
      <vt:lpstr>Positional index example</vt:lpstr>
      <vt:lpstr>Processing a phrase query</vt:lpstr>
      <vt:lpstr>Proximity queries</vt:lpstr>
      <vt:lpstr>Positional index size</vt:lpstr>
      <vt:lpstr>Positional index size</vt:lpstr>
      <vt:lpstr>Rules of thumb</vt:lpstr>
      <vt:lpstr>Combination schemes</vt:lpstr>
      <vt:lpstr>PowerPoint 演示文稿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Christopher Manning</dc:creator>
  <cp:lastModifiedBy>华康</cp:lastModifiedBy>
  <cp:revision>383</cp:revision>
  <cp:lastPrinted>2024-10-09T01:37:23Z</cp:lastPrinted>
  <dcterms:created xsi:type="dcterms:W3CDTF">2024-10-09T01:37:23Z</dcterms:created>
  <dcterms:modified xsi:type="dcterms:W3CDTF">2024-10-09T01:37:23Z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EA437AC302BD98B084350567C58ADF97_42</vt:lpwstr>
  </property>
  <property fmtid="{D5CDD505-2E9C-101B-9397-08002B2CF9AE}" pid="3" name="KSOProductBuildVer">
    <vt:lpwstr>2052-6.7.1.8828</vt:lpwstr>
  </property>
</Properties>
</file>

<file path=docProps/thumbnail.jpeg>
</file>